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7" r:id="rId2"/>
    <p:sldId id="285" r:id="rId3"/>
    <p:sldId id="257" r:id="rId4"/>
    <p:sldId id="277" r:id="rId5"/>
    <p:sldId id="278" r:id="rId6"/>
    <p:sldId id="258" r:id="rId7"/>
    <p:sldId id="280" r:id="rId8"/>
    <p:sldId id="282" r:id="rId9"/>
    <p:sldId id="281" r:id="rId10"/>
    <p:sldId id="283" r:id="rId11"/>
    <p:sldId id="284" r:id="rId12"/>
    <p:sldId id="260" r:id="rId13"/>
    <p:sldId id="268" r:id="rId14"/>
    <p:sldId id="265" r:id="rId15"/>
    <p:sldId id="269" r:id="rId16"/>
    <p:sldId id="261" r:id="rId17"/>
    <p:sldId id="262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4671" autoAdjust="0"/>
  </p:normalViewPr>
  <p:slideViewPr>
    <p:cSldViewPr>
      <p:cViewPr>
        <p:scale>
          <a:sx n="55" d="100"/>
          <a:sy n="55" d="100"/>
        </p:scale>
        <p:origin x="-1842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8831C4-D255-4E53-9968-C288EDE24732}" type="doc">
      <dgm:prSet loTypeId="urn:microsoft.com/office/officeart/2005/8/layout/vList2" loCatId="list" qsTypeId="urn:microsoft.com/office/officeart/2005/8/quickstyle/simple3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09696E5-1BD1-4486-A630-5C12B2BDA424}">
      <dgm:prSet/>
      <dgm:spPr/>
      <dgm:t>
        <a:bodyPr/>
        <a:lstStyle/>
        <a:p>
          <a:pPr rtl="0"/>
          <a:r>
            <a:rPr lang="ru-RU" b="1" baseline="0" dirty="0" smtClean="0">
              <a:latin typeface="Times New Roman" pitchFamily="18" charset="0"/>
              <a:cs typeface="Times New Roman" pitchFamily="18" charset="0"/>
            </a:rPr>
            <a:t>Новостная  рубрика</a:t>
          </a:r>
          <a:endParaRPr lang="ru-RU" b="1" baseline="0" dirty="0">
            <a:latin typeface="Times New Roman" pitchFamily="18" charset="0"/>
            <a:cs typeface="Times New Roman" pitchFamily="18" charset="0"/>
          </a:endParaRPr>
        </a:p>
      </dgm:t>
    </dgm:pt>
    <dgm:pt modelId="{1B6BC51A-B9B1-4C93-BC7A-4D1D12F621BF}" type="parTrans" cxnId="{8AFCDC5D-2EFA-4A3A-AC11-59849E965BE6}">
      <dgm:prSet/>
      <dgm:spPr/>
      <dgm:t>
        <a:bodyPr/>
        <a:lstStyle/>
        <a:p>
          <a:endParaRPr lang="ru-RU"/>
        </a:p>
      </dgm:t>
    </dgm:pt>
    <dgm:pt modelId="{9BF129A7-85FD-4CD2-9AEE-E4E58D375C07}" type="sibTrans" cxnId="{8AFCDC5D-2EFA-4A3A-AC11-59849E965BE6}">
      <dgm:prSet/>
      <dgm:spPr/>
      <dgm:t>
        <a:bodyPr/>
        <a:lstStyle/>
        <a:p>
          <a:endParaRPr lang="ru-RU"/>
        </a:p>
      </dgm:t>
    </dgm:pt>
    <dgm:pt modelId="{6964966C-4EFB-45C1-A852-4915285D379D}" type="pres">
      <dgm:prSet presAssocID="{9F8831C4-D255-4E53-9968-C288EDE247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21A40F-CB1A-42B3-AE3D-B93AAF6E0645}" type="pres">
      <dgm:prSet presAssocID="{E09696E5-1BD1-4486-A630-5C12B2BDA424}" presName="parentText" presStyleLbl="node1" presStyleIdx="0" presStyleCnt="1" custScaleY="76971" custLinFactNeighborX="-27692" custLinFactNeighborY="-221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0B07E1-F4AB-4660-AF68-AE7769515A4E}" type="presOf" srcId="{9F8831C4-D255-4E53-9968-C288EDE24732}" destId="{6964966C-4EFB-45C1-A852-4915285D379D}" srcOrd="0" destOrd="0" presId="urn:microsoft.com/office/officeart/2005/8/layout/vList2"/>
    <dgm:cxn modelId="{118B7F89-4FA2-419C-895F-E78B1F39536F}" type="presOf" srcId="{E09696E5-1BD1-4486-A630-5C12B2BDA424}" destId="{E821A40F-CB1A-42B3-AE3D-B93AAF6E0645}" srcOrd="0" destOrd="0" presId="urn:microsoft.com/office/officeart/2005/8/layout/vList2"/>
    <dgm:cxn modelId="{8AFCDC5D-2EFA-4A3A-AC11-59849E965BE6}" srcId="{9F8831C4-D255-4E53-9968-C288EDE24732}" destId="{E09696E5-1BD1-4486-A630-5C12B2BDA424}" srcOrd="0" destOrd="0" parTransId="{1B6BC51A-B9B1-4C93-BC7A-4D1D12F621BF}" sibTransId="{9BF129A7-85FD-4CD2-9AEE-E4E58D375C07}"/>
    <dgm:cxn modelId="{0FBFC555-3CC4-450A-A5CF-45F3BF2CAE10}" type="presParOf" srcId="{6964966C-4EFB-45C1-A852-4915285D379D}" destId="{E821A40F-CB1A-42B3-AE3D-B93AAF6E064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DDCB0D-BEBC-41ED-9C95-597A0BD2507F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0B65C1A9-108F-47EF-BCCC-AD954B1C2556}">
      <dgm:prSet custT="1"/>
      <dgm:spPr/>
      <dgm:t>
        <a:bodyPr/>
        <a:lstStyle/>
        <a:p>
          <a:pPr rtl="0"/>
          <a:r>
            <a:rPr lang="ru-RU" sz="2200" b="1" baseline="0" dirty="0" smtClean="0">
              <a:latin typeface="Times New Roman" pitchFamily="18" charset="0"/>
              <a:cs typeface="Times New Roman" pitchFamily="18" charset="0"/>
            </a:rPr>
            <a:t>Нормативные</a:t>
          </a:r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b="1" baseline="0" dirty="0" smtClean="0">
              <a:latin typeface="Times New Roman" pitchFamily="18" charset="0"/>
              <a:cs typeface="Times New Roman" pitchFamily="18" charset="0"/>
            </a:rPr>
            <a:t>документы</a:t>
          </a:r>
          <a:endParaRPr lang="ru-RU" sz="2200" b="1" baseline="0" dirty="0">
            <a:latin typeface="Times New Roman" pitchFamily="18" charset="0"/>
            <a:cs typeface="Times New Roman" pitchFamily="18" charset="0"/>
          </a:endParaRPr>
        </a:p>
      </dgm:t>
    </dgm:pt>
    <dgm:pt modelId="{3723551A-50E2-4ADB-B2C2-EB1D00A057BC}" type="parTrans" cxnId="{93F464DC-7C7E-407A-AED8-19FE55A359D9}">
      <dgm:prSet/>
      <dgm:spPr/>
      <dgm:t>
        <a:bodyPr/>
        <a:lstStyle/>
        <a:p>
          <a:endParaRPr lang="ru-RU"/>
        </a:p>
      </dgm:t>
    </dgm:pt>
    <dgm:pt modelId="{9B7FC940-2F8D-463A-9AE6-ACA0256A1D14}" type="sibTrans" cxnId="{93F464DC-7C7E-407A-AED8-19FE55A359D9}">
      <dgm:prSet/>
      <dgm:spPr/>
      <dgm:t>
        <a:bodyPr/>
        <a:lstStyle/>
        <a:p>
          <a:endParaRPr lang="ru-RU"/>
        </a:p>
      </dgm:t>
    </dgm:pt>
    <dgm:pt modelId="{E8DA8DBD-9039-493A-9589-CD68CF469947}" type="pres">
      <dgm:prSet presAssocID="{52DDCB0D-BEBC-41ED-9C95-597A0BD250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AF671E-783E-4EAA-A678-0076EA8DFA5D}" type="pres">
      <dgm:prSet presAssocID="{0B65C1A9-108F-47EF-BCCC-AD954B1C2556}" presName="parentText" presStyleLbl="node1" presStyleIdx="0" presStyleCnt="1" custLinFactNeighborX="-4615" custLinFactNeighborY="-15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F464DC-7C7E-407A-AED8-19FE55A359D9}" srcId="{52DDCB0D-BEBC-41ED-9C95-597A0BD2507F}" destId="{0B65C1A9-108F-47EF-BCCC-AD954B1C2556}" srcOrd="0" destOrd="0" parTransId="{3723551A-50E2-4ADB-B2C2-EB1D00A057BC}" sibTransId="{9B7FC940-2F8D-463A-9AE6-ACA0256A1D14}"/>
    <dgm:cxn modelId="{F13C9274-AC78-4CBF-A9DC-125E29BFC22B}" type="presOf" srcId="{52DDCB0D-BEBC-41ED-9C95-597A0BD2507F}" destId="{E8DA8DBD-9039-493A-9589-CD68CF469947}" srcOrd="0" destOrd="0" presId="urn:microsoft.com/office/officeart/2005/8/layout/vList2"/>
    <dgm:cxn modelId="{57EED495-BA65-41A9-AD25-4B518490CDE1}" type="presOf" srcId="{0B65C1A9-108F-47EF-BCCC-AD954B1C2556}" destId="{A6AF671E-783E-4EAA-A678-0076EA8DFA5D}" srcOrd="0" destOrd="0" presId="urn:microsoft.com/office/officeart/2005/8/layout/vList2"/>
    <dgm:cxn modelId="{AE6825CA-647F-4F4E-AF1C-AB013D87185B}" type="presParOf" srcId="{E8DA8DBD-9039-493A-9589-CD68CF469947}" destId="{A6AF671E-783E-4EAA-A678-0076EA8DFA5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73BC00-0076-4A34-B238-0968EA1E9B2C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28C2495B-73E3-455B-B68A-E3C0D6EAA9C8}">
      <dgm:prSet/>
      <dgm:spPr/>
      <dgm:t>
        <a:bodyPr/>
        <a:lstStyle/>
        <a:p>
          <a:pPr rtl="0"/>
          <a:r>
            <a:rPr lang="ru-RU" b="1" baseline="0" dirty="0" smtClean="0">
              <a:latin typeface="Times New Roman" pitchFamily="18" charset="0"/>
              <a:cs typeface="Times New Roman" pitchFamily="18" charset="0"/>
            </a:rPr>
            <a:t>Детям  о ПДД</a:t>
          </a:r>
          <a:endParaRPr lang="ru-RU" b="1" baseline="0" dirty="0">
            <a:latin typeface="Times New Roman" pitchFamily="18" charset="0"/>
            <a:cs typeface="Times New Roman" pitchFamily="18" charset="0"/>
          </a:endParaRPr>
        </a:p>
      </dgm:t>
    </dgm:pt>
    <dgm:pt modelId="{2B275338-C0F4-438A-8516-70CF3F913C2C}" type="parTrans" cxnId="{6F14CAB0-5809-448D-B851-19A428AE8214}">
      <dgm:prSet/>
      <dgm:spPr/>
      <dgm:t>
        <a:bodyPr/>
        <a:lstStyle/>
        <a:p>
          <a:endParaRPr lang="ru-RU"/>
        </a:p>
      </dgm:t>
    </dgm:pt>
    <dgm:pt modelId="{98807FEA-1F6C-4661-9161-0DEFE568DA5F}" type="sibTrans" cxnId="{6F14CAB0-5809-448D-B851-19A428AE8214}">
      <dgm:prSet/>
      <dgm:spPr/>
      <dgm:t>
        <a:bodyPr/>
        <a:lstStyle/>
        <a:p>
          <a:endParaRPr lang="ru-RU"/>
        </a:p>
      </dgm:t>
    </dgm:pt>
    <dgm:pt modelId="{BD25CE59-551C-4226-98AC-81BD3644A0B9}" type="pres">
      <dgm:prSet presAssocID="{2073BC00-0076-4A34-B238-0968EA1E9B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5F20ED-B693-446E-8B05-2087F85FD40B}" type="pres">
      <dgm:prSet presAssocID="{28C2495B-73E3-455B-B68A-E3C0D6EAA9C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14CAB0-5809-448D-B851-19A428AE8214}" srcId="{2073BC00-0076-4A34-B238-0968EA1E9B2C}" destId="{28C2495B-73E3-455B-B68A-E3C0D6EAA9C8}" srcOrd="0" destOrd="0" parTransId="{2B275338-C0F4-438A-8516-70CF3F913C2C}" sibTransId="{98807FEA-1F6C-4661-9161-0DEFE568DA5F}"/>
    <dgm:cxn modelId="{7DF02639-1F5E-47B7-BCE7-1B64D2138B6A}" type="presOf" srcId="{2073BC00-0076-4A34-B238-0968EA1E9B2C}" destId="{BD25CE59-551C-4226-98AC-81BD3644A0B9}" srcOrd="0" destOrd="0" presId="urn:microsoft.com/office/officeart/2005/8/layout/vList2"/>
    <dgm:cxn modelId="{666557E8-818E-45CD-8906-17B56EDC412B}" type="presOf" srcId="{28C2495B-73E3-455B-B68A-E3C0D6EAA9C8}" destId="{335F20ED-B693-446E-8B05-2087F85FD40B}" srcOrd="0" destOrd="0" presId="urn:microsoft.com/office/officeart/2005/8/layout/vList2"/>
    <dgm:cxn modelId="{885450A9-B0D1-48C7-B297-E0A4E117D4DA}" type="presParOf" srcId="{BD25CE59-551C-4226-98AC-81BD3644A0B9}" destId="{335F20ED-B693-446E-8B05-2087F85FD40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ED61E8-1856-4247-8401-8A1BFAA9716C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19DA195-D91B-4C6A-A76A-EB40D19AC725}">
      <dgm:prSet custT="1"/>
      <dgm:spPr/>
      <dgm:t>
        <a:bodyPr/>
        <a:lstStyle/>
        <a:p>
          <a:pPr rtl="0"/>
          <a:r>
            <a:rPr lang="ru-RU" sz="2200" b="1" baseline="0" dirty="0" smtClean="0">
              <a:latin typeface="Times New Roman" pitchFamily="18" charset="0"/>
              <a:cs typeface="Times New Roman" pitchFamily="18" charset="0"/>
            </a:rPr>
            <a:t>Методическая копилка  для педагогов</a:t>
          </a:r>
          <a:endParaRPr lang="ru-RU" sz="2200" b="1" baseline="0" dirty="0">
            <a:latin typeface="Times New Roman" pitchFamily="18" charset="0"/>
            <a:cs typeface="Times New Roman" pitchFamily="18" charset="0"/>
          </a:endParaRPr>
        </a:p>
      </dgm:t>
    </dgm:pt>
    <dgm:pt modelId="{8375C89D-0B94-42FF-9F1C-554E2FDE1FFF}" type="parTrans" cxnId="{3D605F1E-4367-4C97-91EF-6869882B7BCF}">
      <dgm:prSet/>
      <dgm:spPr/>
      <dgm:t>
        <a:bodyPr/>
        <a:lstStyle/>
        <a:p>
          <a:endParaRPr lang="ru-RU"/>
        </a:p>
      </dgm:t>
    </dgm:pt>
    <dgm:pt modelId="{CA9B42E2-4A77-4D1F-9047-3BC71364C08F}" type="sibTrans" cxnId="{3D605F1E-4367-4C97-91EF-6869882B7BCF}">
      <dgm:prSet/>
      <dgm:spPr/>
      <dgm:t>
        <a:bodyPr/>
        <a:lstStyle/>
        <a:p>
          <a:endParaRPr lang="ru-RU"/>
        </a:p>
      </dgm:t>
    </dgm:pt>
    <dgm:pt modelId="{5CE1428B-1106-40FD-A9AB-AF631A4A4AAC}" type="pres">
      <dgm:prSet presAssocID="{8FED61E8-1856-4247-8401-8A1BFAA971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1DD062-AA6D-4813-A13B-E0469DC9E408}" type="pres">
      <dgm:prSet presAssocID="{719DA195-D91B-4C6A-A76A-EB40D19AC725}" presName="parentText" presStyleLbl="node1" presStyleIdx="0" presStyleCnt="1" custScaleY="205329" custLinFactNeighborY="-35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625AA9-1808-477A-A092-9813E3B36928}" type="presOf" srcId="{8FED61E8-1856-4247-8401-8A1BFAA9716C}" destId="{5CE1428B-1106-40FD-A9AB-AF631A4A4AAC}" srcOrd="0" destOrd="0" presId="urn:microsoft.com/office/officeart/2005/8/layout/vList2"/>
    <dgm:cxn modelId="{66B9B41C-0B69-4387-9153-CE0E7D0941CF}" type="presOf" srcId="{719DA195-D91B-4C6A-A76A-EB40D19AC725}" destId="{AE1DD062-AA6D-4813-A13B-E0469DC9E408}" srcOrd="0" destOrd="0" presId="urn:microsoft.com/office/officeart/2005/8/layout/vList2"/>
    <dgm:cxn modelId="{3D605F1E-4367-4C97-91EF-6869882B7BCF}" srcId="{8FED61E8-1856-4247-8401-8A1BFAA9716C}" destId="{719DA195-D91B-4C6A-A76A-EB40D19AC725}" srcOrd="0" destOrd="0" parTransId="{8375C89D-0B94-42FF-9F1C-554E2FDE1FFF}" sibTransId="{CA9B42E2-4A77-4D1F-9047-3BC71364C08F}"/>
    <dgm:cxn modelId="{4BBAA98D-97DD-4570-B255-5B93A42A6B0D}" type="presParOf" srcId="{5CE1428B-1106-40FD-A9AB-AF631A4A4AAC}" destId="{AE1DD062-AA6D-4813-A13B-E0469DC9E40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07F2CE-ACDF-433D-B406-EC2AEDEFE97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7B0AE24B-D779-4165-B5B6-C664CF9BAFB6}">
      <dgm:prSet custT="1"/>
      <dgm:spPr/>
      <dgm:t>
        <a:bodyPr/>
        <a:lstStyle/>
        <a:p>
          <a:pPr rtl="0"/>
          <a:r>
            <a:rPr lang="ru-RU" sz="2200" b="1" baseline="0" dirty="0" smtClean="0">
              <a:latin typeface="Times New Roman" pitchFamily="18" charset="0"/>
              <a:cs typeface="Times New Roman" pitchFamily="18" charset="0"/>
            </a:rPr>
            <a:t>Для вас, родители</a:t>
          </a:r>
          <a:endParaRPr lang="ru-RU" sz="2200" b="1" baseline="0" dirty="0">
            <a:latin typeface="Times New Roman" pitchFamily="18" charset="0"/>
            <a:cs typeface="Times New Roman" pitchFamily="18" charset="0"/>
          </a:endParaRPr>
        </a:p>
      </dgm:t>
    </dgm:pt>
    <dgm:pt modelId="{9FFE004C-96CD-4A5F-9244-E51DE99FBDA6}" type="parTrans" cxnId="{6CB05E09-BB5F-40C8-AA8E-532CB6F7B286}">
      <dgm:prSet/>
      <dgm:spPr/>
      <dgm:t>
        <a:bodyPr/>
        <a:lstStyle/>
        <a:p>
          <a:endParaRPr lang="ru-RU"/>
        </a:p>
      </dgm:t>
    </dgm:pt>
    <dgm:pt modelId="{455A2D42-59E3-4289-B907-035A9660069E}" type="sibTrans" cxnId="{6CB05E09-BB5F-40C8-AA8E-532CB6F7B286}">
      <dgm:prSet/>
      <dgm:spPr/>
      <dgm:t>
        <a:bodyPr/>
        <a:lstStyle/>
        <a:p>
          <a:endParaRPr lang="ru-RU"/>
        </a:p>
      </dgm:t>
    </dgm:pt>
    <dgm:pt modelId="{A2E50961-32F2-47FE-81AF-936FEAAA717C}" type="pres">
      <dgm:prSet presAssocID="{7A07F2CE-ACDF-433D-B406-EC2AEDEFE9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E53814-1FB7-4DA4-AD13-55A9D9C8915E}" type="pres">
      <dgm:prSet presAssocID="{7B0AE24B-D779-4165-B5B6-C664CF9BAFB6}" presName="parentText" presStyleLbl="node1" presStyleIdx="0" presStyleCnt="1" custLinFactNeighborX="-7813" custLinFactNeighborY="-11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3837B3-3C61-48C0-BF33-14491CC5074D}" type="presOf" srcId="{7A07F2CE-ACDF-433D-B406-EC2AEDEFE977}" destId="{A2E50961-32F2-47FE-81AF-936FEAAA717C}" srcOrd="0" destOrd="0" presId="urn:microsoft.com/office/officeart/2005/8/layout/vList2"/>
    <dgm:cxn modelId="{82312CCF-D4F0-476D-99CB-21F4BC37A407}" type="presOf" srcId="{7B0AE24B-D779-4165-B5B6-C664CF9BAFB6}" destId="{80E53814-1FB7-4DA4-AD13-55A9D9C8915E}" srcOrd="0" destOrd="0" presId="urn:microsoft.com/office/officeart/2005/8/layout/vList2"/>
    <dgm:cxn modelId="{6CB05E09-BB5F-40C8-AA8E-532CB6F7B286}" srcId="{7A07F2CE-ACDF-433D-B406-EC2AEDEFE977}" destId="{7B0AE24B-D779-4165-B5B6-C664CF9BAFB6}" srcOrd="0" destOrd="0" parTransId="{9FFE004C-96CD-4A5F-9244-E51DE99FBDA6}" sibTransId="{455A2D42-59E3-4289-B907-035A9660069E}"/>
    <dgm:cxn modelId="{6844AA7A-C34D-4F13-BDFA-CCEA3D9E3AF9}" type="presParOf" srcId="{A2E50961-32F2-47FE-81AF-936FEAAA717C}" destId="{80E53814-1FB7-4DA4-AD13-55A9D9C8915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7EEC50-81AF-4171-828C-321E5317B1D3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FCD8E260-676C-4D0D-B6AE-192590FA0672}">
      <dgm:prSet custT="1"/>
      <dgm:spPr/>
      <dgm:t>
        <a:bodyPr/>
        <a:lstStyle/>
        <a:p>
          <a:pPr rtl="0"/>
          <a:r>
            <a:rPr lang="ru-RU" sz="2200" b="1" baseline="0" dirty="0" smtClean="0">
              <a:latin typeface="Times New Roman" pitchFamily="18" charset="0"/>
              <a:cs typeface="Times New Roman" pitchFamily="18" charset="0"/>
            </a:rPr>
            <a:t>Электронный</a:t>
          </a:r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200" b="1" baseline="0" dirty="0" smtClean="0">
              <a:latin typeface="Times New Roman" pitchFamily="18" charset="0"/>
              <a:cs typeface="Times New Roman" pitchFamily="18" charset="0"/>
            </a:rPr>
            <a:t>каталог</a:t>
          </a:r>
          <a:endParaRPr lang="ru-RU" sz="2200" b="1" baseline="0" dirty="0">
            <a:latin typeface="Times New Roman" pitchFamily="18" charset="0"/>
            <a:cs typeface="Times New Roman" pitchFamily="18" charset="0"/>
          </a:endParaRPr>
        </a:p>
      </dgm:t>
    </dgm:pt>
    <dgm:pt modelId="{61E5F035-B1FF-45FC-811A-9F3A61409740}" type="parTrans" cxnId="{457EAA08-11AE-474A-9493-57D3635E444D}">
      <dgm:prSet/>
      <dgm:spPr/>
      <dgm:t>
        <a:bodyPr/>
        <a:lstStyle/>
        <a:p>
          <a:endParaRPr lang="ru-RU"/>
        </a:p>
      </dgm:t>
    </dgm:pt>
    <dgm:pt modelId="{D6BBF035-4A30-45B0-A936-092FF105BC59}" type="sibTrans" cxnId="{457EAA08-11AE-474A-9493-57D3635E444D}">
      <dgm:prSet/>
      <dgm:spPr/>
      <dgm:t>
        <a:bodyPr/>
        <a:lstStyle/>
        <a:p>
          <a:endParaRPr lang="ru-RU"/>
        </a:p>
      </dgm:t>
    </dgm:pt>
    <dgm:pt modelId="{47D15A7C-5C0C-4F92-9E24-41B5D338FEB3}" type="pres">
      <dgm:prSet presAssocID="{E27EEC50-81AF-4171-828C-321E5317B1D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6D545A-3B95-4E9F-8553-E29C4310D3DC}" type="pres">
      <dgm:prSet presAssocID="{FCD8E260-676C-4D0D-B6AE-192590FA067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951620-C1C1-4766-866B-4855FDFB227F}" type="presOf" srcId="{E27EEC50-81AF-4171-828C-321E5317B1D3}" destId="{47D15A7C-5C0C-4F92-9E24-41B5D338FEB3}" srcOrd="0" destOrd="0" presId="urn:microsoft.com/office/officeart/2005/8/layout/vList2"/>
    <dgm:cxn modelId="{457EAA08-11AE-474A-9493-57D3635E444D}" srcId="{E27EEC50-81AF-4171-828C-321E5317B1D3}" destId="{FCD8E260-676C-4D0D-B6AE-192590FA0672}" srcOrd="0" destOrd="0" parTransId="{61E5F035-B1FF-45FC-811A-9F3A61409740}" sibTransId="{D6BBF035-4A30-45B0-A936-092FF105BC59}"/>
    <dgm:cxn modelId="{0C731DC8-A9AF-451C-86FC-6A42DC01B58A}" type="presOf" srcId="{FCD8E260-676C-4D0D-B6AE-192590FA0672}" destId="{6E6D545A-3B95-4E9F-8553-E29C4310D3DC}" srcOrd="0" destOrd="0" presId="urn:microsoft.com/office/officeart/2005/8/layout/vList2"/>
    <dgm:cxn modelId="{A904BF46-CB58-43BD-9340-636284A0BAF0}" type="presParOf" srcId="{47D15A7C-5C0C-4F92-9E24-41B5D338FEB3}" destId="{6E6D545A-3B95-4E9F-8553-E29C4310D3D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A88B5D-E9A3-4D9C-8B98-06EF2D61101B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DE9E1D62-56B5-4117-92B4-A7A01220FA3B}">
      <dgm:prSet custT="1"/>
      <dgm:spPr/>
      <dgm:t>
        <a:bodyPr/>
        <a:lstStyle/>
        <a:p>
          <a:pPr rtl="0"/>
          <a:r>
            <a:rPr lang="ru-RU" sz="2200" b="1" baseline="0" dirty="0" smtClean="0">
              <a:latin typeface="Times New Roman" pitchFamily="18" charset="0"/>
              <a:cs typeface="Times New Roman" pitchFamily="18" charset="0"/>
            </a:rPr>
            <a:t>Отзывы</a:t>
          </a:r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  и   </a:t>
          </a:r>
          <a:r>
            <a:rPr lang="ru-RU" sz="2200" b="1" baseline="0" dirty="0" smtClean="0">
              <a:latin typeface="Times New Roman" pitchFamily="18" charset="0"/>
              <a:cs typeface="Times New Roman" pitchFamily="18" charset="0"/>
            </a:rPr>
            <a:t>предложения</a:t>
          </a:r>
          <a:endParaRPr lang="ru-RU" sz="2200" b="1" baseline="0" dirty="0">
            <a:latin typeface="Times New Roman" pitchFamily="18" charset="0"/>
            <a:cs typeface="Times New Roman" pitchFamily="18" charset="0"/>
          </a:endParaRPr>
        </a:p>
      </dgm:t>
    </dgm:pt>
    <dgm:pt modelId="{2070A2BB-87CA-46BB-9348-D38DBFA411A8}" type="parTrans" cxnId="{33D0AB1E-0580-4036-8076-EE3A3E186E0B}">
      <dgm:prSet/>
      <dgm:spPr/>
      <dgm:t>
        <a:bodyPr/>
        <a:lstStyle/>
        <a:p>
          <a:endParaRPr lang="ru-RU"/>
        </a:p>
      </dgm:t>
    </dgm:pt>
    <dgm:pt modelId="{19D85C04-FF0A-4E2F-AEC2-F96124FEAFA4}" type="sibTrans" cxnId="{33D0AB1E-0580-4036-8076-EE3A3E186E0B}">
      <dgm:prSet/>
      <dgm:spPr/>
      <dgm:t>
        <a:bodyPr/>
        <a:lstStyle/>
        <a:p>
          <a:endParaRPr lang="ru-RU"/>
        </a:p>
      </dgm:t>
    </dgm:pt>
    <dgm:pt modelId="{BF8D8999-E6DE-4F98-8CBC-8AE4D4116152}" type="pres">
      <dgm:prSet presAssocID="{67A88B5D-E9A3-4D9C-8B98-06EF2D61101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36A2CE-B0CA-45E6-B1E8-7379F5464D3C}" type="pres">
      <dgm:prSet presAssocID="{DE9E1D62-56B5-4117-92B4-A7A01220FA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02F7F0-AF49-4C38-B586-6A849D5D6FFE}" type="presOf" srcId="{DE9E1D62-56B5-4117-92B4-A7A01220FA3B}" destId="{BE36A2CE-B0CA-45E6-B1E8-7379F5464D3C}" srcOrd="0" destOrd="0" presId="urn:microsoft.com/office/officeart/2005/8/layout/vList2"/>
    <dgm:cxn modelId="{9A5D1389-518B-4A13-960D-C8B42328619E}" type="presOf" srcId="{67A88B5D-E9A3-4D9C-8B98-06EF2D61101B}" destId="{BF8D8999-E6DE-4F98-8CBC-8AE4D4116152}" srcOrd="0" destOrd="0" presId="urn:microsoft.com/office/officeart/2005/8/layout/vList2"/>
    <dgm:cxn modelId="{33D0AB1E-0580-4036-8076-EE3A3E186E0B}" srcId="{67A88B5D-E9A3-4D9C-8B98-06EF2D61101B}" destId="{DE9E1D62-56B5-4117-92B4-A7A01220FA3B}" srcOrd="0" destOrd="0" parTransId="{2070A2BB-87CA-46BB-9348-D38DBFA411A8}" sibTransId="{19D85C04-FF0A-4E2F-AEC2-F96124FEAFA4}"/>
    <dgm:cxn modelId="{C93CCC48-1CB4-45CA-B9D8-92BBC755E741}" type="presParOf" srcId="{BF8D8999-E6DE-4F98-8CBC-8AE4D4116152}" destId="{BE36A2CE-B0CA-45E6-B1E8-7379F5464D3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F2D1128-72CE-414B-9C21-039B43FF6993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24C3B6F0-912A-4688-A8DE-3121E0AF489A}">
      <dgm:prSet custT="1"/>
      <dgm:spPr/>
      <dgm:t>
        <a:bodyPr/>
        <a:lstStyle/>
        <a:p>
          <a:pPr rtl="0"/>
          <a:r>
            <a:rPr lang="ru-RU" sz="2200" b="1" baseline="0" dirty="0" smtClean="0">
              <a:latin typeface="Times New Roman" pitchFamily="18" charset="0"/>
              <a:cs typeface="Times New Roman" pitchFamily="18" charset="0"/>
            </a:rPr>
            <a:t>Результативная рубрика</a:t>
          </a:r>
          <a:endParaRPr lang="ru-RU" sz="2200" b="1" baseline="0" dirty="0">
            <a:latin typeface="Times New Roman" pitchFamily="18" charset="0"/>
            <a:cs typeface="Times New Roman" pitchFamily="18" charset="0"/>
          </a:endParaRPr>
        </a:p>
      </dgm:t>
    </dgm:pt>
    <dgm:pt modelId="{DD2F2F5B-5A08-4A5F-8806-A5D512C9D2A7}" type="parTrans" cxnId="{F18C79CD-B19F-4055-8C60-D2BEA3E398ED}">
      <dgm:prSet/>
      <dgm:spPr/>
      <dgm:t>
        <a:bodyPr/>
        <a:lstStyle/>
        <a:p>
          <a:endParaRPr lang="ru-RU"/>
        </a:p>
      </dgm:t>
    </dgm:pt>
    <dgm:pt modelId="{9315B37C-97BF-4576-ACDC-7DF59E313063}" type="sibTrans" cxnId="{F18C79CD-B19F-4055-8C60-D2BEA3E398ED}">
      <dgm:prSet/>
      <dgm:spPr/>
      <dgm:t>
        <a:bodyPr/>
        <a:lstStyle/>
        <a:p>
          <a:endParaRPr lang="ru-RU"/>
        </a:p>
      </dgm:t>
    </dgm:pt>
    <dgm:pt modelId="{086BF0D5-4EC3-4F11-8475-F2738E775DB5}" type="pres">
      <dgm:prSet presAssocID="{5F2D1128-72CE-414B-9C21-039B43FF699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AA899F-4794-4E0E-B06B-622C1698DD78}" type="pres">
      <dgm:prSet presAssocID="{24C3B6F0-912A-4688-A8DE-3121E0AF489A}" presName="parentText" presStyleLbl="node1" presStyleIdx="0" presStyleCnt="1" custLinFactNeighborX="-7813" custLinFactNeighborY="-15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5B5B37-1C9B-49C0-B71F-7515E11ACB23}" type="presOf" srcId="{5F2D1128-72CE-414B-9C21-039B43FF6993}" destId="{086BF0D5-4EC3-4F11-8475-F2738E775DB5}" srcOrd="0" destOrd="0" presId="urn:microsoft.com/office/officeart/2005/8/layout/vList2"/>
    <dgm:cxn modelId="{F18C79CD-B19F-4055-8C60-D2BEA3E398ED}" srcId="{5F2D1128-72CE-414B-9C21-039B43FF6993}" destId="{24C3B6F0-912A-4688-A8DE-3121E0AF489A}" srcOrd="0" destOrd="0" parTransId="{DD2F2F5B-5A08-4A5F-8806-A5D512C9D2A7}" sibTransId="{9315B37C-97BF-4576-ACDC-7DF59E313063}"/>
    <dgm:cxn modelId="{D6718B58-1B85-4FBE-8376-518FC457357A}" type="presOf" srcId="{24C3B6F0-912A-4688-A8DE-3121E0AF489A}" destId="{21AA899F-4794-4E0E-B06B-622C1698DD78}" srcOrd="0" destOrd="0" presId="urn:microsoft.com/office/officeart/2005/8/layout/vList2"/>
    <dgm:cxn modelId="{EC84820B-5425-403A-9AB7-52AFAAACD121}" type="presParOf" srcId="{086BF0D5-4EC3-4F11-8475-F2738E775DB5}" destId="{21AA899F-4794-4E0E-B06B-622C1698DD7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1A40F-CB1A-42B3-AE3D-B93AAF6E0645}">
      <dsp:nvSpPr>
        <dsp:cNvPr id="0" name=""/>
        <dsp:cNvSpPr/>
      </dsp:nvSpPr>
      <dsp:spPr>
        <a:xfrm>
          <a:off x="0" y="0"/>
          <a:ext cx="4680521" cy="522325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dirty="0" smtClean="0">
              <a:latin typeface="Times New Roman" pitchFamily="18" charset="0"/>
              <a:cs typeface="Times New Roman" pitchFamily="18" charset="0"/>
            </a:rPr>
            <a:t>Новостная  рубрика</a:t>
          </a:r>
          <a:endParaRPr lang="ru-RU" sz="2200" b="1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25498" y="25498"/>
        <a:ext cx="4629525" cy="4713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AF671E-783E-4EAA-A678-0076EA8DFA5D}">
      <dsp:nvSpPr>
        <dsp:cNvPr id="0" name=""/>
        <dsp:cNvSpPr/>
      </dsp:nvSpPr>
      <dsp:spPr>
        <a:xfrm>
          <a:off x="0" y="0"/>
          <a:ext cx="4680520" cy="524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dirty="0" smtClean="0">
              <a:latin typeface="Times New Roman" pitchFamily="18" charset="0"/>
              <a:cs typeface="Times New Roman" pitchFamily="18" charset="0"/>
            </a:rPr>
            <a:t>Нормативные</a:t>
          </a: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b="1" kern="1200" baseline="0" dirty="0" smtClean="0">
              <a:latin typeface="Times New Roman" pitchFamily="18" charset="0"/>
              <a:cs typeface="Times New Roman" pitchFamily="18" charset="0"/>
            </a:rPr>
            <a:t>документы</a:t>
          </a:r>
          <a:endParaRPr lang="ru-RU" sz="2200" b="1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25587" y="25587"/>
        <a:ext cx="4629346" cy="4729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5F20ED-B693-446E-8B05-2087F85FD40B}">
      <dsp:nvSpPr>
        <dsp:cNvPr id="0" name=""/>
        <dsp:cNvSpPr/>
      </dsp:nvSpPr>
      <dsp:spPr>
        <a:xfrm>
          <a:off x="0" y="899"/>
          <a:ext cx="4680520" cy="538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baseline="0" dirty="0" smtClean="0">
              <a:latin typeface="Times New Roman" pitchFamily="18" charset="0"/>
              <a:cs typeface="Times New Roman" pitchFamily="18" charset="0"/>
            </a:rPr>
            <a:t>Детям  о ПДД</a:t>
          </a:r>
          <a:endParaRPr lang="ru-RU" sz="2300" b="1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26273" y="27172"/>
        <a:ext cx="4627974" cy="4856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DD062-AA6D-4813-A13B-E0469DC9E408}">
      <dsp:nvSpPr>
        <dsp:cNvPr id="0" name=""/>
        <dsp:cNvSpPr/>
      </dsp:nvSpPr>
      <dsp:spPr>
        <a:xfrm>
          <a:off x="0" y="0"/>
          <a:ext cx="4680520" cy="53947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dirty="0" smtClean="0">
              <a:latin typeface="Times New Roman" pitchFamily="18" charset="0"/>
              <a:cs typeface="Times New Roman" pitchFamily="18" charset="0"/>
            </a:rPr>
            <a:t>Методическая копилка  для педагогов</a:t>
          </a:r>
          <a:endParaRPr lang="ru-RU" sz="2200" b="1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26335" y="26335"/>
        <a:ext cx="4627850" cy="4868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E53814-1FB7-4DA4-AD13-55A9D9C8915E}">
      <dsp:nvSpPr>
        <dsp:cNvPr id="0" name=""/>
        <dsp:cNvSpPr/>
      </dsp:nvSpPr>
      <dsp:spPr>
        <a:xfrm>
          <a:off x="0" y="1850"/>
          <a:ext cx="4608512" cy="524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dirty="0" smtClean="0">
              <a:latin typeface="Times New Roman" pitchFamily="18" charset="0"/>
              <a:cs typeface="Times New Roman" pitchFamily="18" charset="0"/>
            </a:rPr>
            <a:t>Для вас, родители</a:t>
          </a:r>
          <a:endParaRPr lang="ru-RU" sz="2200" b="1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25587" y="27437"/>
        <a:ext cx="4557338" cy="4729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6D545A-3B95-4E9F-8553-E29C4310D3DC}">
      <dsp:nvSpPr>
        <dsp:cNvPr id="0" name=""/>
        <dsp:cNvSpPr/>
      </dsp:nvSpPr>
      <dsp:spPr>
        <a:xfrm>
          <a:off x="0" y="7919"/>
          <a:ext cx="4608512" cy="524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dirty="0" smtClean="0">
              <a:latin typeface="Times New Roman" pitchFamily="18" charset="0"/>
              <a:cs typeface="Times New Roman" pitchFamily="18" charset="0"/>
            </a:rPr>
            <a:t>Электронный</a:t>
          </a: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200" b="1" kern="1200" baseline="0" dirty="0" smtClean="0">
              <a:latin typeface="Times New Roman" pitchFamily="18" charset="0"/>
              <a:cs typeface="Times New Roman" pitchFamily="18" charset="0"/>
            </a:rPr>
            <a:t>каталог</a:t>
          </a:r>
          <a:endParaRPr lang="ru-RU" sz="2200" b="1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25587" y="33506"/>
        <a:ext cx="4557338" cy="4729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6A2CE-B0CA-45E6-B1E8-7379F5464D3C}">
      <dsp:nvSpPr>
        <dsp:cNvPr id="0" name=""/>
        <dsp:cNvSpPr/>
      </dsp:nvSpPr>
      <dsp:spPr>
        <a:xfrm>
          <a:off x="0" y="7919"/>
          <a:ext cx="4608512" cy="524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dirty="0" smtClean="0">
              <a:latin typeface="Times New Roman" pitchFamily="18" charset="0"/>
              <a:cs typeface="Times New Roman" pitchFamily="18" charset="0"/>
            </a:rPr>
            <a:t>Отзывы</a:t>
          </a: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  и   </a:t>
          </a:r>
          <a:r>
            <a:rPr lang="ru-RU" sz="2200" b="1" kern="1200" baseline="0" dirty="0" smtClean="0">
              <a:latin typeface="Times New Roman" pitchFamily="18" charset="0"/>
              <a:cs typeface="Times New Roman" pitchFamily="18" charset="0"/>
            </a:rPr>
            <a:t>предложения</a:t>
          </a:r>
          <a:endParaRPr lang="ru-RU" sz="2200" b="1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25587" y="33506"/>
        <a:ext cx="4557338" cy="4729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AA899F-4794-4E0E-B06B-622C1698DD78}">
      <dsp:nvSpPr>
        <dsp:cNvPr id="0" name=""/>
        <dsp:cNvSpPr/>
      </dsp:nvSpPr>
      <dsp:spPr>
        <a:xfrm>
          <a:off x="0" y="0"/>
          <a:ext cx="4608512" cy="524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baseline="0" dirty="0" smtClean="0">
              <a:latin typeface="Times New Roman" pitchFamily="18" charset="0"/>
              <a:cs typeface="Times New Roman" pitchFamily="18" charset="0"/>
            </a:rPr>
            <a:t>Результативная рубрика</a:t>
          </a:r>
          <a:endParaRPr lang="ru-RU" sz="2200" b="1" kern="120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25587" y="25587"/>
        <a:ext cx="4557338" cy="472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CD5721-DD50-4B8F-BF22-F5C77CF68738}" type="datetimeFigureOut">
              <a:rPr lang="ru-RU" smtClean="0"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65418-6E8D-4A27-80DE-5B9CDA324E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065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37B2F-104F-4E25-89CA-4EB4DA1B016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ECEF8-8DFA-47EF-AB1E-7B6BE413E0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479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«Детский сад № 18 «Алёнушка»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представляет: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195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Проведенные</a:t>
            </a:r>
            <a:r>
              <a:rPr lang="ru-RU" baseline="0" dirty="0" smtClean="0"/>
              <a:t> акции в детском саду:  «День безопасных  дорог!»,  «Стань  заметней на  дорога!»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02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Электронный  каталог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7106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Рубрика</a:t>
            </a:r>
            <a:r>
              <a:rPr lang="ru-RU" baseline="0" dirty="0" smtClean="0"/>
              <a:t>  «Отзывы  и предложения». Здесь вы можете оставить  свои  замечания о работе  нашей  образовательной организации.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459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Азбука дорожной безопасности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644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ДОУ разработан «Паспорт дорожной безопасности», в котором составлен план-график мероприятий по реализации комплекса мер по предупреждению детского дорожно-транспортного травматизма, который включает в себя:</a:t>
            </a:r>
            <a:b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создание </a:t>
            </a:r>
            <a:b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предметно-развивающей </a:t>
            </a:r>
            <a:b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среды,</a:t>
            </a:r>
            <a:b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работа с воспитанниками,</a:t>
            </a:r>
            <a:b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-работа с родителями,</a:t>
            </a:r>
            <a:b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-взаимодействие с социумом,</a:t>
            </a:r>
            <a:b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взаимодействие с коллегами.</a:t>
            </a:r>
            <a:endParaRPr lang="ru-RU" sz="12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43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Методическая копилка  для педагогов включает в себя 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подробную и познавательную информацию  для работы с детьми:</a:t>
            </a:r>
            <a:b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сценарии  развлечений, праздников и досугов,</a:t>
            </a:r>
            <a:b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конспекты НОД,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картотеки различных игр по ПДД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090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Вас, родители!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этой рубрике мы предлагаем разнообразный и полезный материал по изучению ПДД для наших родителей: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памятки, листовки, буклеты, консультации.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43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Результативная</a:t>
            </a:r>
            <a:r>
              <a:rPr lang="ru-RU" baseline="0" dirty="0" smtClean="0"/>
              <a:t> рубрика  Наши достижения в конкурсах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ECEF8-8DFA-47EF-AB1E-7B6BE413E00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427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0162E-838C-49B1-96B3-43EE211EF4A5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CC27A-605B-4115-96D9-9F6FF5A5F3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Tm="0">
        <p14:reveal/>
      </p:transition>
    </mc:Choice>
    <mc:Fallback xmlns=""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raskras-ka.com/raskraski/raskraski-pravila-dorozhnogo-dvizheniya/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s://www.gibdd.ru/about/social/children-safety/internet_urok.php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deti.gibdd.ru/" TargetMode="External"/><Relationship Id="rId11" Type="http://schemas.openxmlformats.org/officeDocument/2006/relationships/hyperlink" Target="http://azbez.com/" TargetMode="External"/><Relationship Id="rId5" Type="http://schemas.openxmlformats.org/officeDocument/2006/relationships/hyperlink" Target="https://www.gibdd.ru/about/social/children-safety/" TargetMode="External"/><Relationship Id="rId10" Type="http://schemas.openxmlformats.org/officeDocument/2006/relationships/hyperlink" Target="http://scshurma.narod.ru/school/sait/sait_pdd/video.htm" TargetMode="External"/><Relationship Id="rId4" Type="http://schemas.openxmlformats.org/officeDocument/2006/relationships/hyperlink" Target="http://www.dddgazeta.ru/" TargetMode="External"/><Relationship Id="rId9" Type="http://schemas.openxmlformats.org/officeDocument/2006/relationships/hyperlink" Target="http://luko-morie.ru/multfilmyi/detskie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5" Type="http://schemas.openxmlformats.org/officeDocument/2006/relationships/image" Target="../media/image29.jpe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26" Type="http://schemas.openxmlformats.org/officeDocument/2006/relationships/diagramQuickStyle" Target="../diagrams/quickStyle5.xml"/><Relationship Id="rId39" Type="http://schemas.openxmlformats.org/officeDocument/2006/relationships/diagramData" Target="../diagrams/data8.xml"/><Relationship Id="rId3" Type="http://schemas.openxmlformats.org/officeDocument/2006/relationships/image" Target="../media/image1.jpeg"/><Relationship Id="rId21" Type="http://schemas.openxmlformats.org/officeDocument/2006/relationships/diagramQuickStyle" Target="../diagrams/quickStyle4.xml"/><Relationship Id="rId34" Type="http://schemas.openxmlformats.org/officeDocument/2006/relationships/diagramData" Target="../diagrams/data7.xml"/><Relationship Id="rId42" Type="http://schemas.openxmlformats.org/officeDocument/2006/relationships/diagramColors" Target="../diagrams/colors8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5" Type="http://schemas.openxmlformats.org/officeDocument/2006/relationships/diagramLayout" Target="../diagrams/layout5.xml"/><Relationship Id="rId33" Type="http://schemas.microsoft.com/office/2007/relationships/diagramDrawing" Target="../diagrams/drawing6.xml"/><Relationship Id="rId38" Type="http://schemas.microsoft.com/office/2007/relationships/diagramDrawing" Target="../diagrams/drawing7.xml"/><Relationship Id="rId2" Type="http://schemas.openxmlformats.org/officeDocument/2006/relationships/slideLayout" Target="../slideLayouts/slideLayout6.xml"/><Relationship Id="rId16" Type="http://schemas.openxmlformats.org/officeDocument/2006/relationships/diagramQuickStyle" Target="../diagrams/quickStyle3.xml"/><Relationship Id="rId20" Type="http://schemas.openxmlformats.org/officeDocument/2006/relationships/diagramLayout" Target="../diagrams/layout4.xml"/><Relationship Id="rId29" Type="http://schemas.openxmlformats.org/officeDocument/2006/relationships/diagramData" Target="../diagrams/data6.xml"/><Relationship Id="rId41" Type="http://schemas.openxmlformats.org/officeDocument/2006/relationships/diagramQuickStyle" Target="../diagrams/quickStyle8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24" Type="http://schemas.openxmlformats.org/officeDocument/2006/relationships/diagramData" Target="../diagrams/data5.xml"/><Relationship Id="rId32" Type="http://schemas.openxmlformats.org/officeDocument/2006/relationships/diagramColors" Target="../diagrams/colors6.xml"/><Relationship Id="rId37" Type="http://schemas.openxmlformats.org/officeDocument/2006/relationships/diagramColors" Target="../diagrams/colors7.xml"/><Relationship Id="rId40" Type="http://schemas.openxmlformats.org/officeDocument/2006/relationships/diagramLayout" Target="../diagrams/layout8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28" Type="http://schemas.microsoft.com/office/2007/relationships/diagramDrawing" Target="../diagrams/drawing5.xml"/><Relationship Id="rId36" Type="http://schemas.openxmlformats.org/officeDocument/2006/relationships/diagramQuickStyle" Target="../diagrams/quickStyle7.xml"/><Relationship Id="rId10" Type="http://schemas.openxmlformats.org/officeDocument/2006/relationships/diagramLayout" Target="../diagrams/layout2.xml"/><Relationship Id="rId19" Type="http://schemas.openxmlformats.org/officeDocument/2006/relationships/diagramData" Target="../diagrams/data4.xml"/><Relationship Id="rId31" Type="http://schemas.openxmlformats.org/officeDocument/2006/relationships/diagramQuickStyle" Target="../diagrams/quickStyle6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Relationship Id="rId27" Type="http://schemas.openxmlformats.org/officeDocument/2006/relationships/diagramColors" Target="../diagrams/colors5.xml"/><Relationship Id="rId30" Type="http://schemas.openxmlformats.org/officeDocument/2006/relationships/diagramLayout" Target="../diagrams/layout6.xml"/><Relationship Id="rId35" Type="http://schemas.openxmlformats.org/officeDocument/2006/relationships/diagramLayout" Target="../diagrams/layout7.xml"/><Relationship Id="rId43" Type="http://schemas.microsoft.com/office/2007/relationships/diagramDrawing" Target="../diagrams/drawin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29948" y="4725145"/>
            <a:ext cx="70567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«Детский сад № 18 «Алёнушка»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редставляет: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SC061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02" y="361330"/>
            <a:ext cx="6942838" cy="44358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120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173">
        <p:split orient="vert"/>
      </p:transition>
    </mc:Choice>
    <mc:Fallback xmlns="">
      <p:transition spd="slow" advTm="917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75656" y="1124744"/>
            <a:ext cx="7200800" cy="4896544"/>
          </a:xfrm>
        </p:spPr>
        <p:txBody>
          <a:bodyPr>
            <a:normAutofit/>
          </a:bodyPr>
          <a:lstStyle/>
          <a:p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1\Desktop\фото пдд николаевка\P10508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692696"/>
            <a:ext cx="3559700" cy="3043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 descr="C:\Users\1\Desktop\фото пдд николаевка\P10501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35828" y="3861048"/>
            <a:ext cx="3669771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9" name="Picture 5" descr="C:\Users\1\Desktop\Фото ПДД)\image (37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8372" y="692696"/>
            <a:ext cx="3405596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p:transition spd="slow" advTm="363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75656" y="1124744"/>
            <a:ext cx="7200800" cy="4896544"/>
          </a:xfrm>
        </p:spPr>
        <p:txBody>
          <a:bodyPr>
            <a:normAutofit/>
          </a:bodyPr>
          <a:lstStyle/>
          <a:p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463" y="144463"/>
            <a:ext cx="4267200" cy="32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7" y="253361"/>
            <a:ext cx="3960442" cy="2994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6" y="3645024"/>
            <a:ext cx="4136517" cy="2862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4463" y="3501008"/>
            <a:ext cx="4579434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p:transition spd="slow" advTm="526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8417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7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етодическая копилка  для педагогов включает в себя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подробную и познавательную информацию  для работы с детьми:</a:t>
            </a:r>
            <a:b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сценарии  развлечений, праздников и досугов,</a:t>
            </a:r>
            <a:b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конспекты НОД,</a:t>
            </a: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картотеки различных игр по ПДД</a:t>
            </a: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11" name="Picture 3" descr="C:\Users\1\Desktop\фото по пдд\DSC040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88840"/>
            <a:ext cx="3327796" cy="29975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3736516" cy="30430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825" y="4221088"/>
            <a:ext cx="3820375" cy="2636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6249323"/>
      </p:ext>
    </p:extLst>
  </p:cSld>
  <p:clrMapOvr>
    <a:masterClrMapping/>
  </p:clrMapOvr>
  <p:transition spd="slow" advTm="1481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5" cy="581865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67744" y="764705"/>
            <a:ext cx="597666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                                                                                                   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Вас, родители!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этой рубрике мы предлагаем разнообразный и полезный материал по изучению ПДД для наших родителей: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амятки, листовки, буклеты, консультации.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0" t="6600" r="7344"/>
          <a:stretch/>
        </p:blipFill>
        <p:spPr>
          <a:xfrm>
            <a:off x="5724128" y="2852936"/>
            <a:ext cx="2520280" cy="34936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1" t="4851" r="3800" b="3801"/>
          <a:stretch/>
        </p:blipFill>
        <p:spPr>
          <a:xfrm>
            <a:off x="2555776" y="2852936"/>
            <a:ext cx="2610178" cy="349362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26826"/>
      </p:ext>
    </p:extLst>
  </p:cSld>
  <p:clrMapOvr>
    <a:masterClrMapping/>
  </p:clrMapOvr>
  <p:transition spd="slow" advTm="1272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1" cy="517058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692696"/>
            <a:ext cx="7562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Результативная  рубрика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44009"/>
            <a:ext cx="2664292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96952"/>
            <a:ext cx="2664295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1751422"/>
              </p:ext>
            </p:extLst>
          </p:nvPr>
        </p:nvGraphicFramePr>
        <p:xfrm>
          <a:off x="3707904" y="2420888"/>
          <a:ext cx="2543907" cy="36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Acrobat Document" r:id="rId7" imgW="5667139" imgH="8019997" progId="AcroExch.Document.11">
                  <p:embed/>
                </p:oleObj>
              </mc:Choice>
              <mc:Fallback>
                <p:oleObj name="Acrobat Document" r:id="rId7" imgW="5667139" imgH="801999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07904" y="2420888"/>
                        <a:ext cx="2543907" cy="360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5749437"/>
      </p:ext>
    </p:extLst>
  </p:cSld>
  <p:clrMapOvr>
    <a:masterClrMapping/>
  </p:clrMapOvr>
  <p:transition spd="slow" advTm="12643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5" cy="99412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11" name="Рисунок 10" descr="C:\Users\1\Desktop\фото детей\ПДД\пдд 10 марта 2015г\P10700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620688"/>
            <a:ext cx="3816425" cy="2900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501008"/>
            <a:ext cx="3467100" cy="2924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917" y="620688"/>
            <a:ext cx="3902555" cy="27875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555" y="3085440"/>
            <a:ext cx="3960440" cy="33539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5962867"/>
      </p:ext>
    </p:extLst>
  </p:cSld>
  <p:clrMapOvr>
    <a:masterClrMapping/>
  </p:clrMapOvr>
  <p:transition spd="slow" advTm="196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83768" y="548680"/>
            <a:ext cx="5904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Электронный  каталог </a:t>
            </a:r>
          </a:p>
          <a:p>
            <a:pPr algn="ctr"/>
            <a:endParaRPr lang="ru-RU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1340769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51720" y="1268760"/>
            <a:ext cx="64624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 </a:t>
            </a:r>
            <a:r>
              <a:rPr lang="ru-RU" dirty="0" smtClean="0">
                <a:solidFill>
                  <a:srgbClr val="FF0000"/>
                </a:solidFill>
              </a:rPr>
              <a:t>Добрая Дорога Детства</a:t>
            </a:r>
            <a:r>
              <a:rPr lang="ru-RU" dirty="0" smtClean="0"/>
              <a:t> </a:t>
            </a:r>
            <a:r>
              <a:rPr lang="ru-RU" dirty="0" smtClean="0">
                <a:hlinkClick r:id="rId4"/>
              </a:rPr>
              <a:t>http://www.dddgazeta.ru/</a:t>
            </a:r>
            <a:endParaRPr lang="ru-RU" dirty="0" smtClean="0"/>
          </a:p>
          <a:p>
            <a:r>
              <a:rPr lang="ru-RU" dirty="0" smtClean="0"/>
              <a:t>2. </a:t>
            </a:r>
            <a:r>
              <a:rPr lang="ru-RU" dirty="0" smtClean="0">
                <a:solidFill>
                  <a:srgbClr val="FF0000"/>
                </a:solidFill>
              </a:rPr>
              <a:t>Официальный сайт ГОСАВТОИНСПЕКЦИИ МВД России "Детская безопасность</a:t>
            </a:r>
            <a:r>
              <a:rPr lang="ru-RU" dirty="0" smtClean="0"/>
              <a:t>"  </a:t>
            </a:r>
            <a:r>
              <a:rPr lang="ru-RU" dirty="0" smtClean="0">
                <a:hlinkClick r:id="rId5"/>
              </a:rPr>
              <a:t>https://www.gibdd.ru/about/social/children-safety/</a:t>
            </a:r>
            <a:endParaRPr lang="ru-RU" dirty="0" smtClean="0"/>
          </a:p>
          <a:p>
            <a:r>
              <a:rPr lang="ru-RU" dirty="0" smtClean="0"/>
              <a:t>3. </a:t>
            </a:r>
            <a:r>
              <a:rPr lang="ru-RU" dirty="0" smtClean="0">
                <a:solidFill>
                  <a:srgbClr val="FF0000"/>
                </a:solidFill>
              </a:rPr>
              <a:t>Сайт "Обучение детей ПДД"</a:t>
            </a:r>
            <a:r>
              <a:rPr lang="ru-RU" dirty="0" smtClean="0"/>
              <a:t> </a:t>
            </a:r>
            <a:r>
              <a:rPr lang="ru-RU" dirty="0" smtClean="0">
                <a:hlinkClick r:id="rId6"/>
              </a:rPr>
              <a:t>http://deti.gibdd.ru/</a:t>
            </a:r>
            <a:endParaRPr lang="ru-RU" dirty="0" smtClean="0"/>
          </a:p>
          <a:p>
            <a:r>
              <a:rPr lang="ru-RU" b="1" i="1" dirty="0" smtClean="0"/>
              <a:t> </a:t>
            </a:r>
            <a:endParaRPr lang="ru-RU" dirty="0" smtClean="0"/>
          </a:p>
          <a:p>
            <a:r>
              <a:rPr lang="ru-RU" dirty="0" smtClean="0"/>
              <a:t>4. </a:t>
            </a:r>
            <a:r>
              <a:rPr lang="ru-RU" dirty="0" err="1" smtClean="0">
                <a:solidFill>
                  <a:srgbClr val="FF0000"/>
                </a:solidFill>
              </a:rPr>
              <a:t>Интернет-уроки</a:t>
            </a:r>
            <a:r>
              <a:rPr lang="ru-RU" dirty="0" smtClean="0">
                <a:solidFill>
                  <a:srgbClr val="FF0000"/>
                </a:solidFill>
              </a:rPr>
              <a:t> по безопасности дорожного движения</a:t>
            </a:r>
            <a:r>
              <a:rPr lang="ru-RU" dirty="0" smtClean="0"/>
              <a:t> </a:t>
            </a:r>
            <a:r>
              <a:rPr lang="ru-RU" dirty="0" smtClean="0">
                <a:hlinkClick r:id="rId7"/>
              </a:rPr>
              <a:t>https://www.gibdd.ru/about/social/children-safety/internet_urok.php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 smtClean="0">
                <a:solidFill>
                  <a:srgbClr val="FF0000"/>
                </a:solidFill>
              </a:rPr>
              <a:t>.Раскраски по ПДД</a:t>
            </a:r>
            <a:r>
              <a:rPr lang="ru-RU" dirty="0" smtClean="0"/>
              <a:t> </a:t>
            </a:r>
            <a:r>
              <a:rPr lang="ru-RU" dirty="0" smtClean="0">
                <a:hlinkClick r:id="rId8"/>
              </a:rPr>
              <a:t>http://raskras-ka.com/raskraski/raskraski-pravila-dorozhnogo-dvizheniya/</a:t>
            </a:r>
            <a:endParaRPr lang="ru-RU" dirty="0" smtClean="0"/>
          </a:p>
          <a:p>
            <a:r>
              <a:rPr lang="ru-RU" dirty="0" smtClean="0"/>
              <a:t> 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6. Обучающие мультфильмы по ПДД</a:t>
            </a:r>
            <a:r>
              <a:rPr lang="ru-RU" dirty="0" smtClean="0"/>
              <a:t> </a:t>
            </a:r>
            <a:r>
              <a:rPr lang="ru-RU" dirty="0" smtClean="0">
                <a:hlinkClick r:id="rId9"/>
              </a:rPr>
              <a:t>http://luko-morie.ru/multfilmyi/detskie/</a:t>
            </a:r>
            <a:endParaRPr lang="ru-RU" dirty="0" smtClean="0"/>
          </a:p>
          <a:p>
            <a:r>
              <a:rPr lang="ru-RU" dirty="0" smtClean="0"/>
              <a:t>7. </a:t>
            </a:r>
            <a:r>
              <a:rPr lang="ru-RU" dirty="0" smtClean="0">
                <a:solidFill>
                  <a:srgbClr val="FF0000"/>
                </a:solidFill>
              </a:rPr>
              <a:t>Обучающие видеоролики для детей по ПДД  </a:t>
            </a:r>
            <a:r>
              <a:rPr lang="ru-RU" dirty="0" err="1" smtClean="0">
                <a:hlinkClick r:id="rId10"/>
              </a:rPr>
              <a:t>ttp</a:t>
            </a:r>
            <a:r>
              <a:rPr lang="ru-RU" dirty="0" smtClean="0">
                <a:hlinkClick r:id="rId10"/>
              </a:rPr>
              <a:t>://</a:t>
            </a:r>
            <a:r>
              <a:rPr lang="ru-RU" dirty="0" err="1" smtClean="0">
                <a:hlinkClick r:id="rId10"/>
              </a:rPr>
              <a:t>scshurma.narod.ru</a:t>
            </a:r>
            <a:r>
              <a:rPr lang="ru-RU" dirty="0" smtClean="0">
                <a:hlinkClick r:id="rId10"/>
              </a:rPr>
              <a:t>/</a:t>
            </a:r>
            <a:r>
              <a:rPr lang="ru-RU" dirty="0" err="1" smtClean="0">
                <a:hlinkClick r:id="rId10"/>
              </a:rPr>
              <a:t>school</a:t>
            </a:r>
            <a:r>
              <a:rPr lang="ru-RU" dirty="0" smtClean="0">
                <a:hlinkClick r:id="rId10"/>
              </a:rPr>
              <a:t>/</a:t>
            </a:r>
            <a:r>
              <a:rPr lang="ru-RU" dirty="0" err="1" smtClean="0">
                <a:hlinkClick r:id="rId10"/>
              </a:rPr>
              <a:t>sait</a:t>
            </a:r>
            <a:r>
              <a:rPr lang="ru-RU" dirty="0" smtClean="0">
                <a:hlinkClick r:id="rId10"/>
              </a:rPr>
              <a:t>/</a:t>
            </a:r>
            <a:r>
              <a:rPr lang="ru-RU" dirty="0" err="1" smtClean="0">
                <a:hlinkClick r:id="rId10"/>
              </a:rPr>
              <a:t>sait_pdd</a:t>
            </a:r>
            <a:r>
              <a:rPr lang="ru-RU" dirty="0" smtClean="0">
                <a:hlinkClick r:id="rId10"/>
              </a:rPr>
              <a:t>/</a:t>
            </a:r>
            <a:r>
              <a:rPr lang="ru-RU" dirty="0" err="1" smtClean="0">
                <a:hlinkClick r:id="rId10"/>
              </a:rPr>
              <a:t>video.htm</a:t>
            </a:r>
            <a:r>
              <a:rPr lang="ru-RU" dirty="0" smtClean="0"/>
              <a:t> </a:t>
            </a:r>
          </a:p>
          <a:p>
            <a:r>
              <a:rPr lang="ru-RU" dirty="0" smtClean="0"/>
              <a:t>8. </a:t>
            </a:r>
            <a:r>
              <a:rPr lang="ru-RU" dirty="0" smtClean="0">
                <a:solidFill>
                  <a:srgbClr val="FF0000"/>
                </a:solidFill>
              </a:rPr>
              <a:t>Азбука безопасности</a:t>
            </a:r>
            <a:r>
              <a:rPr lang="ru-RU" b="1" i="1" dirty="0" smtClean="0"/>
              <a:t>  </a:t>
            </a:r>
            <a:r>
              <a:rPr lang="ru-RU" dirty="0" smtClean="0">
                <a:hlinkClick r:id="rId11"/>
              </a:rPr>
              <a:t>http://azbez.com/</a:t>
            </a:r>
            <a:r>
              <a:rPr lang="ru-RU" dirty="0" smtClean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7320593"/>
      </p:ext>
    </p:extLst>
  </p:cSld>
  <p:clrMapOvr>
    <a:masterClrMapping/>
  </p:clrMapOvr>
  <p:transition spd="slow" advTm="9965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23728" y="620687"/>
            <a:ext cx="6563071" cy="873389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Здесь вы можете оставить свои замечания и пожелания о работе нашей образовательной организации.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1800" y="1124744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483768" y="692696"/>
            <a:ext cx="5832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Рубрика  «Отзывы  и  предложения»</a:t>
            </a:r>
          </a:p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H:\ВОСТАНОВЛЕНИЕ\JPEG Образ\7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852936"/>
            <a:ext cx="5544616" cy="342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1057413"/>
      </p:ext>
    </p:extLst>
  </p:cSld>
  <p:clrMapOvr>
    <a:masterClrMapping/>
  </p:clrMapOvr>
  <p:transition spd="slow" advTm="1332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1" cy="517058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95736" y="620688"/>
            <a:ext cx="6853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1340768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9281120"/>
      </p:ext>
    </p:extLst>
  </p:cSld>
  <p:clrMapOvr>
    <a:masterClrMapping/>
  </p:clrMapOvr>
  <p:transition spd="slow" advTm="2649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08720"/>
            <a:ext cx="7344816" cy="223224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«Тематическая страница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сайта ДОО,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отражающая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профилактическую работу организации по предупреждению детского дорожно-транспортного травматизма и воспитанию законопослушных участников дорожного движения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3266981"/>
            <a:ext cx="4536505" cy="34023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7878148"/>
      </p:ext>
    </p:extLst>
  </p:cSld>
  <p:clrMapOvr>
    <a:masterClrMapping/>
  </p:clrMapOvr>
  <p:transition spd="slow" advTm="1408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548680"/>
            <a:ext cx="6624736" cy="214625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формирование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ответственного отношения родителей, несовершеннолетних и педагогов, участников дорожного движения, к соблюдению Правил дорожного движения и сокращения дорожно-транспортных происшествий с участием несовершеннолетних.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" name="Picture 1" descr="C:\Users\1\Desktop\фото пдд николаевка\P10603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7487" y="3315302"/>
            <a:ext cx="4796842" cy="3282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p:transition spd="slow" advTm="1695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2843808" y="2564904"/>
            <a:ext cx="4896544" cy="2808312"/>
          </a:xfrm>
        </p:spPr>
        <p:txBody>
          <a:bodyPr>
            <a:normAutofit/>
          </a:bodyPr>
          <a:lstStyle/>
          <a:p>
            <a:pPr algn="l"/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620688"/>
            <a:ext cx="69847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Азбука дорожной безопасности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7411" name="Picture 3" descr="C:\Users\1\Desktop\Фото ПДД)\image (1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492896"/>
            <a:ext cx="4912767" cy="3744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p:transition spd="slow" advTm="626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75317330"/>
              </p:ext>
            </p:extLst>
          </p:nvPr>
        </p:nvGraphicFramePr>
        <p:xfrm>
          <a:off x="3851919" y="476672"/>
          <a:ext cx="4680521" cy="5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61160950"/>
              </p:ext>
            </p:extLst>
          </p:nvPr>
        </p:nvGraphicFramePr>
        <p:xfrm>
          <a:off x="3851920" y="1340768"/>
          <a:ext cx="4680520" cy="5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35980606"/>
              </p:ext>
            </p:extLst>
          </p:nvPr>
        </p:nvGraphicFramePr>
        <p:xfrm>
          <a:off x="3851920" y="2132855"/>
          <a:ext cx="4680520" cy="5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49052557"/>
              </p:ext>
            </p:extLst>
          </p:nvPr>
        </p:nvGraphicFramePr>
        <p:xfrm>
          <a:off x="3851920" y="2780873"/>
          <a:ext cx="4680520" cy="5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098491259"/>
              </p:ext>
            </p:extLst>
          </p:nvPr>
        </p:nvGraphicFramePr>
        <p:xfrm>
          <a:off x="3923928" y="3645024"/>
          <a:ext cx="4608512" cy="5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96065889"/>
              </p:ext>
            </p:extLst>
          </p:nvPr>
        </p:nvGraphicFramePr>
        <p:xfrm>
          <a:off x="3995936" y="5013176"/>
          <a:ext cx="4608512" cy="5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9" r:lo="rId30" r:qs="rId31" r:cs="rId32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757784298"/>
              </p:ext>
            </p:extLst>
          </p:nvPr>
        </p:nvGraphicFramePr>
        <p:xfrm>
          <a:off x="3995936" y="5805264"/>
          <a:ext cx="4608512" cy="5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4" r:lo="rId35" r:qs="rId36" r:cs="rId37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34595388"/>
              </p:ext>
            </p:extLst>
          </p:nvPr>
        </p:nvGraphicFramePr>
        <p:xfrm>
          <a:off x="4067944" y="4365104"/>
          <a:ext cx="4608512" cy="5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9" r:lo="rId40" r:qs="rId41" r:cs="rId42"/>
          </a:graphicData>
        </a:graphic>
      </p:graphicFrame>
    </p:spTree>
    <p:custDataLst>
      <p:tags r:id="rId1"/>
    </p:custDataLst>
  </p:cSld>
  <p:clrMapOvr>
    <a:masterClrMapping/>
  </p:clrMapOvr>
  <p:transition spd="med" advTm="1775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3" grpId="0">
        <p:bldAsOne/>
      </p:bldGraphic>
      <p:bldGraphic spid="5" grpId="0">
        <p:bldAsOne/>
      </p:bldGraphic>
      <p:bldGraphic spid="6" grpId="0">
        <p:bldAsOne/>
      </p:bldGraphic>
      <p:bldGraphic spid="7" grpId="0">
        <p:bldAsOne/>
      </p:bldGraphic>
      <p:bldGraphic spid="10" grpId="0">
        <p:bldAsOne/>
      </p:bldGraphic>
      <p:bldGraphic spid="12" grpId="0">
        <p:bldAsOne/>
      </p:bldGraphic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187624" y="692696"/>
            <a:ext cx="7200800" cy="20882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Новостная рубрика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рассказывает о происходящих и      предстоящих мероприятиях по ПДД в нашем детском саду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1\AppData\Local\Temp\Tmp_winarcView\P10507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852936"/>
            <a:ext cx="3960440" cy="32403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772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200800" cy="42484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рубрика, хранящая  все нормативные  документы, которые  необходимы  для организации работы  по ПДД  нашего детского сада.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Также здесь  размещена документация  федерального, областного уровней  и организационные  акты нашего  образовательного учреждения.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33972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75656" y="1124744"/>
            <a:ext cx="7200800" cy="4536504"/>
          </a:xfrm>
        </p:spPr>
        <p:txBody>
          <a:bodyPr>
            <a:norm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dirty="0" smtClean="0">
              <a:effectLst/>
            </a:endParaRPr>
          </a:p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692697"/>
            <a:ext cx="62646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ДОУ разработан «Паспорт дорожной безопасности», в котором составлен план-график мероприятий по реализации комплекса мер по предупреждению детского дорожно-транспортного травматизма, который включает в себя: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создание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предметно-развивающей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среды,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работа с воспитанниками,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-работа с родителями,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-взаимодействие с социумом,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взаимодействие с коллегами.</a:t>
            </a:r>
            <a:endParaRPr lang="ru-RU" sz="2400" dirty="0"/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717032"/>
            <a:ext cx="2880320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407" y="3841540"/>
            <a:ext cx="3021210" cy="22669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512" y="3622979"/>
            <a:ext cx="3457791" cy="2564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2315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75656" y="1124744"/>
            <a:ext cx="7200800" cy="4896544"/>
          </a:xfrm>
        </p:spPr>
        <p:txBody>
          <a:bodyPr>
            <a:normAutofit fontScale="90000"/>
          </a:bodyPr>
          <a:lstStyle/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Детям  о  правилах  дорожного  движения</a:t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обучения детей используются разнообразные обучающие и развивающие материалы:</a:t>
            </a:r>
            <a:b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раскраски,</a:t>
            </a:r>
            <a:b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художественная литература по ПДД,</a:t>
            </a:r>
            <a:b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обучающие мультфильмы и видеоролики,</a:t>
            </a:r>
            <a:b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презентации,</a:t>
            </a:r>
            <a:b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дидактические, сюжетно-ролевые и развивающие игры.</a:t>
            </a:r>
            <a:br>
              <a:rPr lang="ru-RU" sz="27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0742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0.8|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6|0.8|0.8|0.7|0.9|0.7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5.7|6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9|0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9|1|0.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</TotalTime>
  <Words>295</Words>
  <Application>Microsoft Office PowerPoint</Application>
  <PresentationFormat>Экран (4:3)</PresentationFormat>
  <Paragraphs>73</Paragraphs>
  <Slides>18</Slides>
  <Notes>12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Acrobat Document</vt:lpstr>
      <vt:lpstr>Презентация PowerPoint</vt:lpstr>
      <vt:lpstr>«Тематическая страница сайта ДОО, отражающая профилактическую работу организации по предупреждению детского дорожно-транспортного травматизма и воспитанию законопослушных участников дорожного движения» </vt:lpstr>
      <vt:lpstr> Цель: формирование ответственного отношения родителей, несовершеннолетних и педагогов, участников дорожного движения, к соблюдению Правил дорожного движения и сокращения дорожно-транспортных происшествий с участием несовершеннолетних.</vt:lpstr>
      <vt:lpstr>Презентация PowerPoint</vt:lpstr>
      <vt:lpstr>Презентация PowerPoint</vt:lpstr>
      <vt:lpstr>Новостная рубрика рассказывает о происходящих и      предстоящих мероприятиях по ПДД в нашем детском саду</vt:lpstr>
      <vt:lpstr>Нормативные документы Это рубрика, хранящая  все нормативные  документы, которые  необходимы  для организации работы  по ПДД  нашего детского сада. Также здесь  размещена документация  федерального, областного уровней  и организационные  акты нашего  образовательного учреждения. </vt:lpstr>
      <vt:lpstr>  </vt:lpstr>
      <vt:lpstr>Детям  о  правилах  дорожного  движения Для обучения детей используются разнообразные обучающие и развивающие материалы: раскраски, художественная литература по ПДД, обучающие мультфильмы и видеоролики, презентации, дидактические, сюжетно-ролевые и развивающие игры.   </vt:lpstr>
      <vt:lpstr>Презентация PowerPoint</vt:lpstr>
      <vt:lpstr>Презентация PowerPoint</vt:lpstr>
      <vt:lpstr> Методическая копилка  для педагогов включает в себя подробную и познавательную информацию  для работы с детьми: сценарии  развлечений, праздников и досугов, конспекты НОД, картотеки различных игр по ПДД.  </vt:lpstr>
      <vt:lpstr> </vt:lpstr>
      <vt:lpstr> </vt:lpstr>
      <vt:lpstr> </vt:lpstr>
      <vt:lpstr> </vt:lpstr>
      <vt:lpstr>   Здесь вы можете оставить свои замечания и пожелания о работе нашей образовательной организации.</vt:lpstr>
      <vt:lpstr>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Lucky</dc:creator>
  <cp:lastModifiedBy>ADMIN</cp:lastModifiedBy>
  <cp:revision>110</cp:revision>
  <dcterms:created xsi:type="dcterms:W3CDTF">2015-02-24T06:07:36Z</dcterms:created>
  <dcterms:modified xsi:type="dcterms:W3CDTF">2017-03-29T06:39:14Z</dcterms:modified>
</cp:coreProperties>
</file>