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85" r:id="rId3"/>
    <p:sldId id="257" r:id="rId4"/>
    <p:sldId id="277" r:id="rId5"/>
    <p:sldId id="278" r:id="rId6"/>
    <p:sldId id="258" r:id="rId7"/>
    <p:sldId id="280" r:id="rId8"/>
    <p:sldId id="282" r:id="rId9"/>
    <p:sldId id="281" r:id="rId10"/>
    <p:sldId id="283" r:id="rId11"/>
    <p:sldId id="284" r:id="rId12"/>
    <p:sldId id="260" r:id="rId13"/>
    <p:sldId id="268" r:id="rId14"/>
    <p:sldId id="265" r:id="rId15"/>
    <p:sldId id="269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71" autoAdjust="0"/>
  </p:normalViewPr>
  <p:slideViewPr>
    <p:cSldViewPr>
      <p:cViewPr>
        <p:scale>
          <a:sx n="55" d="100"/>
          <a:sy n="55" d="100"/>
        </p:scale>
        <p:origin x="-184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831C4-D255-4E53-9968-C288EDE24732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9696E5-1BD1-4486-A630-5C12B2BDA424}">
      <dgm:prSet/>
      <dgm:spPr/>
      <dgm:t>
        <a:bodyPr/>
        <a:lstStyle/>
        <a:p>
          <a:pPr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Новостная  рубрика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1B6BC51A-B9B1-4C93-BC7A-4D1D12F621BF}" type="parTrans" cxnId="{8AFCDC5D-2EFA-4A3A-AC11-59849E965BE6}">
      <dgm:prSet/>
      <dgm:spPr/>
      <dgm:t>
        <a:bodyPr/>
        <a:lstStyle/>
        <a:p>
          <a:endParaRPr lang="ru-RU"/>
        </a:p>
      </dgm:t>
    </dgm:pt>
    <dgm:pt modelId="{9BF129A7-85FD-4CD2-9AEE-E4E58D375C07}" type="sibTrans" cxnId="{8AFCDC5D-2EFA-4A3A-AC11-59849E965BE6}">
      <dgm:prSet/>
      <dgm:spPr/>
      <dgm:t>
        <a:bodyPr/>
        <a:lstStyle/>
        <a:p>
          <a:endParaRPr lang="ru-RU"/>
        </a:p>
      </dgm:t>
    </dgm:pt>
    <dgm:pt modelId="{6964966C-4EFB-45C1-A852-4915285D379D}" type="pres">
      <dgm:prSet presAssocID="{9F8831C4-D255-4E53-9968-C288EDE24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1A40F-CB1A-42B3-AE3D-B93AAF6E0645}" type="pres">
      <dgm:prSet presAssocID="{E09696E5-1BD1-4486-A630-5C12B2BDA424}" presName="parentText" presStyleLbl="node1" presStyleIdx="0" presStyleCnt="1" custScaleY="76971" custLinFactNeighborX="-27692" custLinFactNeighborY="-22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B07E1-F4AB-4660-AF68-AE7769515A4E}" type="presOf" srcId="{9F8831C4-D255-4E53-9968-C288EDE24732}" destId="{6964966C-4EFB-45C1-A852-4915285D379D}" srcOrd="0" destOrd="0" presId="urn:microsoft.com/office/officeart/2005/8/layout/vList2"/>
    <dgm:cxn modelId="{118B7F89-4FA2-419C-895F-E78B1F39536F}" type="presOf" srcId="{E09696E5-1BD1-4486-A630-5C12B2BDA424}" destId="{E821A40F-CB1A-42B3-AE3D-B93AAF6E0645}" srcOrd="0" destOrd="0" presId="urn:microsoft.com/office/officeart/2005/8/layout/vList2"/>
    <dgm:cxn modelId="{8AFCDC5D-2EFA-4A3A-AC11-59849E965BE6}" srcId="{9F8831C4-D255-4E53-9968-C288EDE24732}" destId="{E09696E5-1BD1-4486-A630-5C12B2BDA424}" srcOrd="0" destOrd="0" parTransId="{1B6BC51A-B9B1-4C93-BC7A-4D1D12F621BF}" sibTransId="{9BF129A7-85FD-4CD2-9AEE-E4E58D375C07}"/>
    <dgm:cxn modelId="{0FBFC555-3CC4-450A-A5CF-45F3BF2CAE10}" type="presParOf" srcId="{6964966C-4EFB-45C1-A852-4915285D379D}" destId="{E821A40F-CB1A-42B3-AE3D-B93AAF6E06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DCB0D-BEBC-41ED-9C95-597A0BD2507F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0B65C1A9-108F-47EF-BCCC-AD954B1C2556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Нормативные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документы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3723551A-50E2-4ADB-B2C2-EB1D00A057BC}" type="parTrans" cxnId="{93F464DC-7C7E-407A-AED8-19FE55A359D9}">
      <dgm:prSet/>
      <dgm:spPr/>
      <dgm:t>
        <a:bodyPr/>
        <a:lstStyle/>
        <a:p>
          <a:endParaRPr lang="ru-RU"/>
        </a:p>
      </dgm:t>
    </dgm:pt>
    <dgm:pt modelId="{9B7FC940-2F8D-463A-9AE6-ACA0256A1D14}" type="sibTrans" cxnId="{93F464DC-7C7E-407A-AED8-19FE55A359D9}">
      <dgm:prSet/>
      <dgm:spPr/>
      <dgm:t>
        <a:bodyPr/>
        <a:lstStyle/>
        <a:p>
          <a:endParaRPr lang="ru-RU"/>
        </a:p>
      </dgm:t>
    </dgm:pt>
    <dgm:pt modelId="{E8DA8DBD-9039-493A-9589-CD68CF469947}" type="pres">
      <dgm:prSet presAssocID="{52DDCB0D-BEBC-41ED-9C95-597A0BD25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F671E-783E-4EAA-A678-0076EA8DFA5D}" type="pres">
      <dgm:prSet presAssocID="{0B65C1A9-108F-47EF-BCCC-AD954B1C2556}" presName="parentText" presStyleLbl="node1" presStyleIdx="0" presStyleCnt="1" custLinFactNeighborX="-4615" custLinFactNeighborY="-1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464DC-7C7E-407A-AED8-19FE55A359D9}" srcId="{52DDCB0D-BEBC-41ED-9C95-597A0BD2507F}" destId="{0B65C1A9-108F-47EF-BCCC-AD954B1C2556}" srcOrd="0" destOrd="0" parTransId="{3723551A-50E2-4ADB-B2C2-EB1D00A057BC}" sibTransId="{9B7FC940-2F8D-463A-9AE6-ACA0256A1D14}"/>
    <dgm:cxn modelId="{F13C9274-AC78-4CBF-A9DC-125E29BFC22B}" type="presOf" srcId="{52DDCB0D-BEBC-41ED-9C95-597A0BD2507F}" destId="{E8DA8DBD-9039-493A-9589-CD68CF469947}" srcOrd="0" destOrd="0" presId="urn:microsoft.com/office/officeart/2005/8/layout/vList2"/>
    <dgm:cxn modelId="{57EED495-BA65-41A9-AD25-4B518490CDE1}" type="presOf" srcId="{0B65C1A9-108F-47EF-BCCC-AD954B1C2556}" destId="{A6AF671E-783E-4EAA-A678-0076EA8DFA5D}" srcOrd="0" destOrd="0" presId="urn:microsoft.com/office/officeart/2005/8/layout/vList2"/>
    <dgm:cxn modelId="{AE6825CA-647F-4F4E-AF1C-AB013D87185B}" type="presParOf" srcId="{E8DA8DBD-9039-493A-9589-CD68CF469947}" destId="{A6AF671E-783E-4EAA-A678-0076EA8DF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3BC00-0076-4A34-B238-0968EA1E9B2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8C2495B-73E3-455B-B68A-E3C0D6EAA9C8}">
      <dgm:prSet/>
      <dgm:spPr/>
      <dgm:t>
        <a:bodyPr/>
        <a:lstStyle/>
        <a:p>
          <a:pPr rtl="0"/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Детям  о ПДД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2B275338-C0F4-438A-8516-70CF3F913C2C}" type="parTrans" cxnId="{6F14CAB0-5809-448D-B851-19A428AE8214}">
      <dgm:prSet/>
      <dgm:spPr/>
      <dgm:t>
        <a:bodyPr/>
        <a:lstStyle/>
        <a:p>
          <a:endParaRPr lang="ru-RU"/>
        </a:p>
      </dgm:t>
    </dgm:pt>
    <dgm:pt modelId="{98807FEA-1F6C-4661-9161-0DEFE568DA5F}" type="sibTrans" cxnId="{6F14CAB0-5809-448D-B851-19A428AE8214}">
      <dgm:prSet/>
      <dgm:spPr/>
      <dgm:t>
        <a:bodyPr/>
        <a:lstStyle/>
        <a:p>
          <a:endParaRPr lang="ru-RU"/>
        </a:p>
      </dgm:t>
    </dgm:pt>
    <dgm:pt modelId="{BD25CE59-551C-4226-98AC-81BD3644A0B9}" type="pres">
      <dgm:prSet presAssocID="{2073BC00-0076-4A34-B238-0968EA1E9B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F20ED-B693-446E-8B05-2087F85FD40B}" type="pres">
      <dgm:prSet presAssocID="{28C2495B-73E3-455B-B68A-E3C0D6EAA9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4CAB0-5809-448D-B851-19A428AE8214}" srcId="{2073BC00-0076-4A34-B238-0968EA1E9B2C}" destId="{28C2495B-73E3-455B-B68A-E3C0D6EAA9C8}" srcOrd="0" destOrd="0" parTransId="{2B275338-C0F4-438A-8516-70CF3F913C2C}" sibTransId="{98807FEA-1F6C-4661-9161-0DEFE568DA5F}"/>
    <dgm:cxn modelId="{7DF02639-1F5E-47B7-BCE7-1B64D2138B6A}" type="presOf" srcId="{2073BC00-0076-4A34-B238-0968EA1E9B2C}" destId="{BD25CE59-551C-4226-98AC-81BD3644A0B9}" srcOrd="0" destOrd="0" presId="urn:microsoft.com/office/officeart/2005/8/layout/vList2"/>
    <dgm:cxn modelId="{666557E8-818E-45CD-8906-17B56EDC412B}" type="presOf" srcId="{28C2495B-73E3-455B-B68A-E3C0D6EAA9C8}" destId="{335F20ED-B693-446E-8B05-2087F85FD40B}" srcOrd="0" destOrd="0" presId="urn:microsoft.com/office/officeart/2005/8/layout/vList2"/>
    <dgm:cxn modelId="{885450A9-B0D1-48C7-B297-E0A4E117D4DA}" type="presParOf" srcId="{BD25CE59-551C-4226-98AC-81BD3644A0B9}" destId="{335F20ED-B693-446E-8B05-2087F85FD4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D61E8-1856-4247-8401-8A1BFAA9716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9DA195-D91B-4C6A-A76A-EB40D19AC725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Методическая копилка  для педагогов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75C89D-0B94-42FF-9F1C-554E2FDE1FFF}" type="parTrans" cxnId="{3D605F1E-4367-4C97-91EF-6869882B7BCF}">
      <dgm:prSet/>
      <dgm:spPr/>
      <dgm:t>
        <a:bodyPr/>
        <a:lstStyle/>
        <a:p>
          <a:endParaRPr lang="ru-RU"/>
        </a:p>
      </dgm:t>
    </dgm:pt>
    <dgm:pt modelId="{CA9B42E2-4A77-4D1F-9047-3BC71364C08F}" type="sibTrans" cxnId="{3D605F1E-4367-4C97-91EF-6869882B7BCF}">
      <dgm:prSet/>
      <dgm:spPr/>
      <dgm:t>
        <a:bodyPr/>
        <a:lstStyle/>
        <a:p>
          <a:endParaRPr lang="ru-RU"/>
        </a:p>
      </dgm:t>
    </dgm:pt>
    <dgm:pt modelId="{5CE1428B-1106-40FD-A9AB-AF631A4A4AAC}" type="pres">
      <dgm:prSet presAssocID="{8FED61E8-1856-4247-8401-8A1BFAA97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DD062-AA6D-4813-A13B-E0469DC9E408}" type="pres">
      <dgm:prSet presAssocID="{719DA195-D91B-4C6A-A76A-EB40D19AC725}" presName="parentText" presStyleLbl="node1" presStyleIdx="0" presStyleCnt="1" custScaleY="205329" custLinFactNeighborY="-3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25AA9-1808-477A-A092-9813E3B36928}" type="presOf" srcId="{8FED61E8-1856-4247-8401-8A1BFAA9716C}" destId="{5CE1428B-1106-40FD-A9AB-AF631A4A4AAC}" srcOrd="0" destOrd="0" presId="urn:microsoft.com/office/officeart/2005/8/layout/vList2"/>
    <dgm:cxn modelId="{66B9B41C-0B69-4387-9153-CE0E7D0941CF}" type="presOf" srcId="{719DA195-D91B-4C6A-A76A-EB40D19AC725}" destId="{AE1DD062-AA6D-4813-A13B-E0469DC9E408}" srcOrd="0" destOrd="0" presId="urn:microsoft.com/office/officeart/2005/8/layout/vList2"/>
    <dgm:cxn modelId="{3D605F1E-4367-4C97-91EF-6869882B7BCF}" srcId="{8FED61E8-1856-4247-8401-8A1BFAA9716C}" destId="{719DA195-D91B-4C6A-A76A-EB40D19AC725}" srcOrd="0" destOrd="0" parTransId="{8375C89D-0B94-42FF-9F1C-554E2FDE1FFF}" sibTransId="{CA9B42E2-4A77-4D1F-9047-3BC71364C08F}"/>
    <dgm:cxn modelId="{4BBAA98D-97DD-4570-B255-5B93A42A6B0D}" type="presParOf" srcId="{5CE1428B-1106-40FD-A9AB-AF631A4A4AAC}" destId="{AE1DD062-AA6D-4813-A13B-E0469DC9E4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7F2CE-ACDF-433D-B406-EC2AEDEFE97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7B0AE24B-D779-4165-B5B6-C664CF9BAFB6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Для вас, родители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9FFE004C-96CD-4A5F-9244-E51DE99FBDA6}" type="parTrans" cxnId="{6CB05E09-BB5F-40C8-AA8E-532CB6F7B286}">
      <dgm:prSet/>
      <dgm:spPr/>
      <dgm:t>
        <a:bodyPr/>
        <a:lstStyle/>
        <a:p>
          <a:endParaRPr lang="ru-RU"/>
        </a:p>
      </dgm:t>
    </dgm:pt>
    <dgm:pt modelId="{455A2D42-59E3-4289-B907-035A9660069E}" type="sibTrans" cxnId="{6CB05E09-BB5F-40C8-AA8E-532CB6F7B286}">
      <dgm:prSet/>
      <dgm:spPr/>
      <dgm:t>
        <a:bodyPr/>
        <a:lstStyle/>
        <a:p>
          <a:endParaRPr lang="ru-RU"/>
        </a:p>
      </dgm:t>
    </dgm:pt>
    <dgm:pt modelId="{A2E50961-32F2-47FE-81AF-936FEAAA717C}" type="pres">
      <dgm:prSet presAssocID="{7A07F2CE-ACDF-433D-B406-EC2AEDEFE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53814-1FB7-4DA4-AD13-55A9D9C8915E}" type="pres">
      <dgm:prSet presAssocID="{7B0AE24B-D779-4165-B5B6-C664CF9BAFB6}" presName="parentText" presStyleLbl="node1" presStyleIdx="0" presStyleCnt="1" custLinFactNeighborX="-7813" custLinFactNeighborY="-1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837B3-3C61-48C0-BF33-14491CC5074D}" type="presOf" srcId="{7A07F2CE-ACDF-433D-B406-EC2AEDEFE977}" destId="{A2E50961-32F2-47FE-81AF-936FEAAA717C}" srcOrd="0" destOrd="0" presId="urn:microsoft.com/office/officeart/2005/8/layout/vList2"/>
    <dgm:cxn modelId="{82312CCF-D4F0-476D-99CB-21F4BC37A407}" type="presOf" srcId="{7B0AE24B-D779-4165-B5B6-C664CF9BAFB6}" destId="{80E53814-1FB7-4DA4-AD13-55A9D9C8915E}" srcOrd="0" destOrd="0" presId="urn:microsoft.com/office/officeart/2005/8/layout/vList2"/>
    <dgm:cxn modelId="{6CB05E09-BB5F-40C8-AA8E-532CB6F7B286}" srcId="{7A07F2CE-ACDF-433D-B406-EC2AEDEFE977}" destId="{7B0AE24B-D779-4165-B5B6-C664CF9BAFB6}" srcOrd="0" destOrd="0" parTransId="{9FFE004C-96CD-4A5F-9244-E51DE99FBDA6}" sibTransId="{455A2D42-59E3-4289-B907-035A9660069E}"/>
    <dgm:cxn modelId="{6844AA7A-C34D-4F13-BDFA-CCEA3D9E3AF9}" type="presParOf" srcId="{A2E50961-32F2-47FE-81AF-936FEAAA717C}" destId="{80E53814-1FB7-4DA4-AD13-55A9D9C891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7EEC50-81AF-4171-828C-321E5317B1D3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CD8E260-676C-4D0D-B6AE-192590FA0672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Электронный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каталог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61E5F035-B1FF-45FC-811A-9F3A61409740}" type="parTrans" cxnId="{457EAA08-11AE-474A-9493-57D3635E444D}">
      <dgm:prSet/>
      <dgm:spPr/>
      <dgm:t>
        <a:bodyPr/>
        <a:lstStyle/>
        <a:p>
          <a:endParaRPr lang="ru-RU"/>
        </a:p>
      </dgm:t>
    </dgm:pt>
    <dgm:pt modelId="{D6BBF035-4A30-45B0-A936-092FF105BC59}" type="sibTrans" cxnId="{457EAA08-11AE-474A-9493-57D3635E444D}">
      <dgm:prSet/>
      <dgm:spPr/>
      <dgm:t>
        <a:bodyPr/>
        <a:lstStyle/>
        <a:p>
          <a:endParaRPr lang="ru-RU"/>
        </a:p>
      </dgm:t>
    </dgm:pt>
    <dgm:pt modelId="{47D15A7C-5C0C-4F92-9E24-41B5D338FEB3}" type="pres">
      <dgm:prSet presAssocID="{E27EEC50-81AF-4171-828C-321E5317B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D545A-3B95-4E9F-8553-E29C4310D3DC}" type="pres">
      <dgm:prSet presAssocID="{FCD8E260-676C-4D0D-B6AE-192590FA06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51620-C1C1-4766-866B-4855FDFB227F}" type="presOf" srcId="{E27EEC50-81AF-4171-828C-321E5317B1D3}" destId="{47D15A7C-5C0C-4F92-9E24-41B5D338FEB3}" srcOrd="0" destOrd="0" presId="urn:microsoft.com/office/officeart/2005/8/layout/vList2"/>
    <dgm:cxn modelId="{457EAA08-11AE-474A-9493-57D3635E444D}" srcId="{E27EEC50-81AF-4171-828C-321E5317B1D3}" destId="{FCD8E260-676C-4D0D-B6AE-192590FA0672}" srcOrd="0" destOrd="0" parTransId="{61E5F035-B1FF-45FC-811A-9F3A61409740}" sibTransId="{D6BBF035-4A30-45B0-A936-092FF105BC59}"/>
    <dgm:cxn modelId="{0C731DC8-A9AF-451C-86FC-6A42DC01B58A}" type="presOf" srcId="{FCD8E260-676C-4D0D-B6AE-192590FA0672}" destId="{6E6D545A-3B95-4E9F-8553-E29C4310D3DC}" srcOrd="0" destOrd="0" presId="urn:microsoft.com/office/officeart/2005/8/layout/vList2"/>
    <dgm:cxn modelId="{A904BF46-CB58-43BD-9340-636284A0BAF0}" type="presParOf" srcId="{47D15A7C-5C0C-4F92-9E24-41B5D338FEB3}" destId="{6E6D545A-3B95-4E9F-8553-E29C4310D3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A88B5D-E9A3-4D9C-8B98-06EF2D61101B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DE9E1D62-56B5-4117-92B4-A7A01220FA3B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Отзывы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 и   </a:t>
          </a:r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предложения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2070A2BB-87CA-46BB-9348-D38DBFA411A8}" type="parTrans" cxnId="{33D0AB1E-0580-4036-8076-EE3A3E186E0B}">
      <dgm:prSet/>
      <dgm:spPr/>
      <dgm:t>
        <a:bodyPr/>
        <a:lstStyle/>
        <a:p>
          <a:endParaRPr lang="ru-RU"/>
        </a:p>
      </dgm:t>
    </dgm:pt>
    <dgm:pt modelId="{19D85C04-FF0A-4E2F-AEC2-F96124FEAFA4}" type="sibTrans" cxnId="{33D0AB1E-0580-4036-8076-EE3A3E186E0B}">
      <dgm:prSet/>
      <dgm:spPr/>
      <dgm:t>
        <a:bodyPr/>
        <a:lstStyle/>
        <a:p>
          <a:endParaRPr lang="ru-RU"/>
        </a:p>
      </dgm:t>
    </dgm:pt>
    <dgm:pt modelId="{BF8D8999-E6DE-4F98-8CBC-8AE4D4116152}" type="pres">
      <dgm:prSet presAssocID="{67A88B5D-E9A3-4D9C-8B98-06EF2D611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6A2CE-B0CA-45E6-B1E8-7379F5464D3C}" type="pres">
      <dgm:prSet presAssocID="{DE9E1D62-56B5-4117-92B4-A7A01220FA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2F7F0-AF49-4C38-B586-6A849D5D6FFE}" type="presOf" srcId="{DE9E1D62-56B5-4117-92B4-A7A01220FA3B}" destId="{BE36A2CE-B0CA-45E6-B1E8-7379F5464D3C}" srcOrd="0" destOrd="0" presId="urn:microsoft.com/office/officeart/2005/8/layout/vList2"/>
    <dgm:cxn modelId="{9A5D1389-518B-4A13-960D-C8B42328619E}" type="presOf" srcId="{67A88B5D-E9A3-4D9C-8B98-06EF2D61101B}" destId="{BF8D8999-E6DE-4F98-8CBC-8AE4D4116152}" srcOrd="0" destOrd="0" presId="urn:microsoft.com/office/officeart/2005/8/layout/vList2"/>
    <dgm:cxn modelId="{33D0AB1E-0580-4036-8076-EE3A3E186E0B}" srcId="{67A88B5D-E9A3-4D9C-8B98-06EF2D61101B}" destId="{DE9E1D62-56B5-4117-92B4-A7A01220FA3B}" srcOrd="0" destOrd="0" parTransId="{2070A2BB-87CA-46BB-9348-D38DBFA411A8}" sibTransId="{19D85C04-FF0A-4E2F-AEC2-F96124FEAFA4}"/>
    <dgm:cxn modelId="{C93CCC48-1CB4-45CA-B9D8-92BBC755E741}" type="presParOf" srcId="{BF8D8999-E6DE-4F98-8CBC-8AE4D4116152}" destId="{BE36A2CE-B0CA-45E6-B1E8-7379F5464D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2D1128-72CE-414B-9C21-039B43FF6993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4C3B6F0-912A-4688-A8DE-3121E0AF489A}">
      <dgm:prSet custT="1"/>
      <dgm:spPr/>
      <dgm:t>
        <a:bodyPr/>
        <a:lstStyle/>
        <a:p>
          <a:pPr rtl="0"/>
          <a:r>
            <a:rPr lang="ru-RU" sz="2200" b="1" baseline="0" dirty="0" smtClean="0">
              <a:latin typeface="Times New Roman" pitchFamily="18" charset="0"/>
              <a:cs typeface="Times New Roman" pitchFamily="18" charset="0"/>
            </a:rPr>
            <a:t>Результативная рубрика</a:t>
          </a:r>
          <a:endParaRPr lang="ru-RU" sz="22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DD2F2F5B-5A08-4A5F-8806-A5D512C9D2A7}" type="parTrans" cxnId="{F18C79CD-B19F-4055-8C60-D2BEA3E398ED}">
      <dgm:prSet/>
      <dgm:spPr/>
      <dgm:t>
        <a:bodyPr/>
        <a:lstStyle/>
        <a:p>
          <a:endParaRPr lang="ru-RU"/>
        </a:p>
      </dgm:t>
    </dgm:pt>
    <dgm:pt modelId="{9315B37C-97BF-4576-ACDC-7DF59E313063}" type="sibTrans" cxnId="{F18C79CD-B19F-4055-8C60-D2BEA3E398ED}">
      <dgm:prSet/>
      <dgm:spPr/>
      <dgm:t>
        <a:bodyPr/>
        <a:lstStyle/>
        <a:p>
          <a:endParaRPr lang="ru-RU"/>
        </a:p>
      </dgm:t>
    </dgm:pt>
    <dgm:pt modelId="{086BF0D5-4EC3-4F11-8475-F2738E775DB5}" type="pres">
      <dgm:prSet presAssocID="{5F2D1128-72CE-414B-9C21-039B43FF69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A899F-4794-4E0E-B06B-622C1698DD78}" type="pres">
      <dgm:prSet presAssocID="{24C3B6F0-912A-4688-A8DE-3121E0AF489A}" presName="parentText" presStyleLbl="node1" presStyleIdx="0" presStyleCnt="1" custLinFactNeighborX="-7813" custLinFactNeighborY="-1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B5B37-1C9B-49C0-B71F-7515E11ACB23}" type="presOf" srcId="{5F2D1128-72CE-414B-9C21-039B43FF6993}" destId="{086BF0D5-4EC3-4F11-8475-F2738E775DB5}" srcOrd="0" destOrd="0" presId="urn:microsoft.com/office/officeart/2005/8/layout/vList2"/>
    <dgm:cxn modelId="{F18C79CD-B19F-4055-8C60-D2BEA3E398ED}" srcId="{5F2D1128-72CE-414B-9C21-039B43FF6993}" destId="{24C3B6F0-912A-4688-A8DE-3121E0AF489A}" srcOrd="0" destOrd="0" parTransId="{DD2F2F5B-5A08-4A5F-8806-A5D512C9D2A7}" sibTransId="{9315B37C-97BF-4576-ACDC-7DF59E313063}"/>
    <dgm:cxn modelId="{D6718B58-1B85-4FBE-8376-518FC457357A}" type="presOf" srcId="{24C3B6F0-912A-4688-A8DE-3121E0AF489A}" destId="{21AA899F-4794-4E0E-B06B-622C1698DD78}" srcOrd="0" destOrd="0" presId="urn:microsoft.com/office/officeart/2005/8/layout/vList2"/>
    <dgm:cxn modelId="{EC84820B-5425-403A-9AB7-52AFAAACD121}" type="presParOf" srcId="{086BF0D5-4EC3-4F11-8475-F2738E775DB5}" destId="{21AA899F-4794-4E0E-B06B-622C1698D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A40F-CB1A-42B3-AE3D-B93AAF6E0645}">
      <dsp:nvSpPr>
        <dsp:cNvPr id="0" name=""/>
        <dsp:cNvSpPr/>
      </dsp:nvSpPr>
      <dsp:spPr>
        <a:xfrm>
          <a:off x="0" y="0"/>
          <a:ext cx="4680521" cy="5223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Новостная  рубрика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498" y="25498"/>
        <a:ext cx="4629525" cy="471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F671E-783E-4EAA-A678-0076EA8DFA5D}">
      <dsp:nvSpPr>
        <dsp:cNvPr id="0" name=""/>
        <dsp:cNvSpPr/>
      </dsp:nvSpPr>
      <dsp:spPr>
        <a:xfrm>
          <a:off x="0" y="0"/>
          <a:ext cx="4680520" cy="52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Нормативные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документы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587" y="25587"/>
        <a:ext cx="4629346" cy="472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F20ED-B693-446E-8B05-2087F85FD40B}">
      <dsp:nvSpPr>
        <dsp:cNvPr id="0" name=""/>
        <dsp:cNvSpPr/>
      </dsp:nvSpPr>
      <dsp:spPr>
        <a:xfrm>
          <a:off x="0" y="899"/>
          <a:ext cx="468052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>
              <a:latin typeface="Times New Roman" pitchFamily="18" charset="0"/>
              <a:cs typeface="Times New Roman" pitchFamily="18" charset="0"/>
            </a:rPr>
            <a:t>Детям  о ПДД</a:t>
          </a:r>
          <a:endParaRPr lang="ru-RU" sz="23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273" y="27172"/>
        <a:ext cx="4627974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D062-AA6D-4813-A13B-E0469DC9E408}">
      <dsp:nvSpPr>
        <dsp:cNvPr id="0" name=""/>
        <dsp:cNvSpPr/>
      </dsp:nvSpPr>
      <dsp:spPr>
        <a:xfrm>
          <a:off x="0" y="0"/>
          <a:ext cx="4680520" cy="5394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Методическая копилка  для педагогов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335" y="26335"/>
        <a:ext cx="4627850" cy="486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53814-1FB7-4DA4-AD13-55A9D9C8915E}">
      <dsp:nvSpPr>
        <dsp:cNvPr id="0" name=""/>
        <dsp:cNvSpPr/>
      </dsp:nvSpPr>
      <dsp:spPr>
        <a:xfrm>
          <a:off x="0" y="1850"/>
          <a:ext cx="4608512" cy="52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Для вас, родители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587" y="27437"/>
        <a:ext cx="4557338" cy="472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545A-3B95-4E9F-8553-E29C4310D3DC}">
      <dsp:nvSpPr>
        <dsp:cNvPr id="0" name=""/>
        <dsp:cNvSpPr/>
      </dsp:nvSpPr>
      <dsp:spPr>
        <a:xfrm>
          <a:off x="0" y="7919"/>
          <a:ext cx="4608512" cy="52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Электронный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каталог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587" y="33506"/>
        <a:ext cx="4557338" cy="472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6A2CE-B0CA-45E6-B1E8-7379F5464D3C}">
      <dsp:nvSpPr>
        <dsp:cNvPr id="0" name=""/>
        <dsp:cNvSpPr/>
      </dsp:nvSpPr>
      <dsp:spPr>
        <a:xfrm>
          <a:off x="0" y="7919"/>
          <a:ext cx="4608512" cy="52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Отзывы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и   </a:t>
          </a: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предложения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587" y="33506"/>
        <a:ext cx="4557338" cy="4729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899F-4794-4E0E-B06B-622C1698DD78}">
      <dsp:nvSpPr>
        <dsp:cNvPr id="0" name=""/>
        <dsp:cNvSpPr/>
      </dsp:nvSpPr>
      <dsp:spPr>
        <a:xfrm>
          <a:off x="0" y="0"/>
          <a:ext cx="4608512" cy="52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latin typeface="Times New Roman" pitchFamily="18" charset="0"/>
              <a:cs typeface="Times New Roman" pitchFamily="18" charset="0"/>
            </a:rPr>
            <a:t>Результативная рубрика</a:t>
          </a:r>
          <a:endParaRPr lang="ru-RU" sz="2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587" y="25587"/>
        <a:ext cx="4557338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5721-DD50-4B8F-BF22-F5C77CF68738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5418-6E8D-4A27-80DE-5B9CDA324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6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7B2F-104F-4E25-89CA-4EB4DA1B016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ECEF8-8DFA-47EF-AB1E-7B6BE413E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 18 «Алёнушка»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представляет: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9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Проведенные</a:t>
            </a:r>
            <a:r>
              <a:rPr lang="ru-RU" baseline="0" dirty="0" smtClean="0"/>
              <a:t> акции в детском саду:  «День безопасных  дорог!»,  «Стань  заметней на  дорога!»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0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Электронный  каталог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1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Рубрика</a:t>
            </a:r>
            <a:r>
              <a:rPr lang="ru-RU" baseline="0" dirty="0" smtClean="0"/>
              <a:t>  «Отзывы  и предложения». Здесь вы можете оставить  свои  замечания о работе  нашей  образовательной организации.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5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Азбука дорожной безопасности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4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ДОУ разработан «Паспорт дорожной безопасности», в котором составлен план-график мероприятий по реализации комплекса мер по предупреждению детского дорожно-транспортного травматизма, который включает в себя: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среды,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работа с воспитанниками,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-работа с родителями,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-взаимодействие с социумом,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взаимодействие с коллегами.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  для педагогов включает в себя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подробную и познавательную информацию  для работы с детьми: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сценарии  развлечений, праздников и досугов,</a:t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конспекты НОД,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картотеки различных игр по ПДД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9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Вас, родители!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этой рубрике мы предлагаем разнообразный и полезный материал по изучению ПДД для наших родителей: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памятки, листовки, буклеты, консультации.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Результативная</a:t>
            </a:r>
            <a:r>
              <a:rPr lang="ru-RU" baseline="0" dirty="0" smtClean="0"/>
              <a:t> рубрика  Наши достижения в конкурсах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ECEF8-8DFA-47EF-AB1E-7B6BE413E0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2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0">
        <p14:reveal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askras-ka.com/raskraski/raskraski-pravila-dorozhnogo-dvizheniya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gibdd.ru/about/social/children-safety/internet_urok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eti.gibdd.ru/" TargetMode="External"/><Relationship Id="rId11" Type="http://schemas.openxmlformats.org/officeDocument/2006/relationships/hyperlink" Target="http://azbez.com/" TargetMode="External"/><Relationship Id="rId5" Type="http://schemas.openxmlformats.org/officeDocument/2006/relationships/hyperlink" Target="https://www.gibdd.ru/about/social/children-safety/" TargetMode="External"/><Relationship Id="rId10" Type="http://schemas.openxmlformats.org/officeDocument/2006/relationships/hyperlink" Target="http://scshurma.narod.ru/school/sait/sait_pdd/video.htm" TargetMode="External"/><Relationship Id="rId4" Type="http://schemas.openxmlformats.org/officeDocument/2006/relationships/hyperlink" Target="http://www.dddgazeta.ru/" TargetMode="External"/><Relationship Id="rId9" Type="http://schemas.openxmlformats.org/officeDocument/2006/relationships/hyperlink" Target="http://luko-morie.ru/multfilmyi/detski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1.jpe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slideLayout" Target="../slideLayouts/slideLayout6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9948" y="4725145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 18 «Алёнушка»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редставляет: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SC06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02" y="361330"/>
            <a:ext cx="6942838" cy="443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2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173">
        <p:split orient="vert"/>
      </p:transition>
    </mc:Choice>
    <mc:Fallback xmlns="">
      <p:transition spd="slow" advTm="91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00800" cy="4896544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фото пдд николаевка\P105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559700" cy="3043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1\Desktop\фото пдд николаевка\P1050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5828" y="3861048"/>
            <a:ext cx="3669771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1\Desktop\Фото ПДД)\image (3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372" y="692696"/>
            <a:ext cx="340559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3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00800" cy="4896544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7" y="253361"/>
            <a:ext cx="3960442" cy="299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6" y="3645024"/>
            <a:ext cx="4136517" cy="2862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463" y="3501008"/>
            <a:ext cx="457943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52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етодическая копилка  для педагогов включает в себя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подробную и познавательную информацию  для работы с детьми: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сценарии  развлечений, праздников и досугов,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конспекты НОД,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картотеки различных игр по ПДД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3" descr="C:\Users\1\Desktop\фото по пдд\DSC04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27796" cy="299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736516" cy="304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25" y="4221088"/>
            <a:ext cx="3820375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249323"/>
      </p:ext>
    </p:extLst>
  </p:cSld>
  <p:clrMapOvr>
    <a:masterClrMapping/>
  </p:clrMapOvr>
  <p:transition spd="slow" advTm="148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5" cy="58186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764705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Вас, родители!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этой рубрике мы предлагаем разнообразный и полезный материал по изучению ПДД для наших родителей: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амятки, листовки, буклеты, консультации.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" t="6600" r="7344"/>
          <a:stretch/>
        </p:blipFill>
        <p:spPr>
          <a:xfrm>
            <a:off x="5724128" y="2852936"/>
            <a:ext cx="2520280" cy="3493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" t="4851" r="3800" b="3801"/>
          <a:stretch/>
        </p:blipFill>
        <p:spPr>
          <a:xfrm>
            <a:off x="2555776" y="2852936"/>
            <a:ext cx="2610178" cy="349362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6826"/>
      </p:ext>
    </p:extLst>
  </p:cSld>
  <p:clrMapOvr>
    <a:masterClrMapping/>
  </p:clrMapOvr>
  <p:transition spd="slow" advTm="1272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1" cy="51705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756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Результативная  рубрика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4009"/>
            <a:ext cx="266429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66429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751422"/>
              </p:ext>
            </p:extLst>
          </p:nvPr>
        </p:nvGraphicFramePr>
        <p:xfrm>
          <a:off x="3707904" y="2420888"/>
          <a:ext cx="2543907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7" imgW="5667139" imgH="8019997" progId="AcroExch.Document.11">
                  <p:embed/>
                </p:oleObj>
              </mc:Choice>
              <mc:Fallback>
                <p:oleObj name="Acrobat Document" r:id="rId7" imgW="5667139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2420888"/>
                        <a:ext cx="2543907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749437"/>
      </p:ext>
    </p:extLst>
  </p:cSld>
  <p:clrMapOvr>
    <a:masterClrMapping/>
  </p:clrMapOvr>
  <p:transition spd="slow" advTm="1264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5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C:\Users\1\Desktop\фото детей\ПДД\пдд 10 марта 2015г\P1070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620688"/>
            <a:ext cx="3816425" cy="290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01008"/>
            <a:ext cx="3467100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17" y="620688"/>
            <a:ext cx="3902555" cy="278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55" y="3085440"/>
            <a:ext cx="3960440" cy="3353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962867"/>
      </p:ext>
    </p:extLst>
  </p:cSld>
  <p:clrMapOvr>
    <a:masterClrMapping/>
  </p:clrMapOvr>
  <p:transition spd="slow" advTm="1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4868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Электронный  каталог 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3407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268760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FF0000"/>
                </a:solidFill>
              </a:rPr>
              <a:t>Добрая Дорога Детства</a:t>
            </a:r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http://www.dddgazeta.ru/</a:t>
            </a:r>
            <a:endParaRPr lang="ru-RU" dirty="0" smtClean="0"/>
          </a:p>
          <a:p>
            <a:r>
              <a:rPr lang="ru-RU" dirty="0" smtClean="0"/>
              <a:t>2. </a:t>
            </a:r>
            <a:r>
              <a:rPr lang="ru-RU" dirty="0" smtClean="0">
                <a:solidFill>
                  <a:srgbClr val="FF0000"/>
                </a:solidFill>
              </a:rPr>
              <a:t>Официальный сайт ГОСАВТОИНСПЕКЦИИ МВД России "Детская безопасность</a:t>
            </a:r>
            <a:r>
              <a:rPr lang="ru-RU" dirty="0" smtClean="0"/>
              <a:t>"  </a:t>
            </a:r>
            <a:r>
              <a:rPr lang="ru-RU" dirty="0" smtClean="0">
                <a:hlinkClick r:id="rId5"/>
              </a:rPr>
              <a:t>https://www.gibdd.ru/about/social/children-safety/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>
                <a:solidFill>
                  <a:srgbClr val="FF0000"/>
                </a:solidFill>
              </a:rPr>
              <a:t>Сайт "Обучение детей ПДД"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http://deti.gibdd.ru/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>
                <a:solidFill>
                  <a:srgbClr val="FF0000"/>
                </a:solidFill>
              </a:rPr>
              <a:t>Интернет-уроки</a:t>
            </a:r>
            <a:r>
              <a:rPr lang="ru-RU" dirty="0" smtClean="0">
                <a:solidFill>
                  <a:srgbClr val="FF0000"/>
                </a:solidFill>
              </a:rPr>
              <a:t> по безопасности дорожного движения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https://www.gibdd.ru/about/social/children-safety/internet_urok.php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 smtClean="0">
                <a:solidFill>
                  <a:srgbClr val="FF0000"/>
                </a:solidFill>
              </a:rPr>
              <a:t>.Раскраски по ПДД</a:t>
            </a:r>
            <a:r>
              <a:rPr lang="ru-RU" dirty="0" smtClean="0"/>
              <a:t> </a:t>
            </a:r>
            <a:r>
              <a:rPr lang="ru-RU" dirty="0" smtClean="0">
                <a:hlinkClick r:id="rId8"/>
              </a:rPr>
              <a:t>http://raskras-ka.com/raskraski/raskraski-pravila-dorozhnogo-dvizheniya/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6. Обучающие мультфильмы по ПДД</a:t>
            </a:r>
            <a:r>
              <a:rPr lang="ru-RU" dirty="0" smtClean="0"/>
              <a:t> </a:t>
            </a:r>
            <a:r>
              <a:rPr lang="ru-RU" dirty="0" smtClean="0">
                <a:hlinkClick r:id="rId9"/>
              </a:rPr>
              <a:t>http://luko-morie.ru/multfilmyi/detskie/</a:t>
            </a:r>
            <a:endParaRPr lang="ru-RU" dirty="0" smtClean="0"/>
          </a:p>
          <a:p>
            <a:r>
              <a:rPr lang="ru-RU" dirty="0" smtClean="0"/>
              <a:t>7. </a:t>
            </a:r>
            <a:r>
              <a:rPr lang="ru-RU" dirty="0" smtClean="0">
                <a:solidFill>
                  <a:srgbClr val="FF0000"/>
                </a:solidFill>
              </a:rPr>
              <a:t>Обучающие видеоролики для детей по ПДД  </a:t>
            </a:r>
            <a:r>
              <a:rPr lang="ru-RU" dirty="0" err="1" smtClean="0">
                <a:hlinkClick r:id="rId10"/>
              </a:rPr>
              <a:t>ttp</a:t>
            </a:r>
            <a:r>
              <a:rPr lang="ru-RU" dirty="0" smtClean="0">
                <a:hlinkClick r:id="rId10"/>
              </a:rPr>
              <a:t>://</a:t>
            </a:r>
            <a:r>
              <a:rPr lang="ru-RU" dirty="0" err="1" smtClean="0">
                <a:hlinkClick r:id="rId10"/>
              </a:rPr>
              <a:t>scshurma.narod.ru</a:t>
            </a:r>
            <a:r>
              <a:rPr lang="ru-RU" dirty="0" smtClean="0">
                <a:hlinkClick r:id="rId10"/>
              </a:rPr>
              <a:t>/</a:t>
            </a:r>
            <a:r>
              <a:rPr lang="ru-RU" dirty="0" err="1" smtClean="0">
                <a:hlinkClick r:id="rId10"/>
              </a:rPr>
              <a:t>school</a:t>
            </a:r>
            <a:r>
              <a:rPr lang="ru-RU" dirty="0" smtClean="0">
                <a:hlinkClick r:id="rId10"/>
              </a:rPr>
              <a:t>/</a:t>
            </a:r>
            <a:r>
              <a:rPr lang="ru-RU" dirty="0" err="1" smtClean="0">
                <a:hlinkClick r:id="rId10"/>
              </a:rPr>
              <a:t>sait</a:t>
            </a:r>
            <a:r>
              <a:rPr lang="ru-RU" dirty="0" smtClean="0">
                <a:hlinkClick r:id="rId10"/>
              </a:rPr>
              <a:t>/</a:t>
            </a:r>
            <a:r>
              <a:rPr lang="ru-RU" dirty="0" err="1" smtClean="0">
                <a:hlinkClick r:id="rId10"/>
              </a:rPr>
              <a:t>sait_pdd</a:t>
            </a:r>
            <a:r>
              <a:rPr lang="ru-RU" dirty="0" smtClean="0">
                <a:hlinkClick r:id="rId10"/>
              </a:rPr>
              <a:t>/</a:t>
            </a:r>
            <a:r>
              <a:rPr lang="ru-RU" dirty="0" err="1" smtClean="0">
                <a:hlinkClick r:id="rId10"/>
              </a:rPr>
              <a:t>video.htm</a:t>
            </a:r>
            <a:r>
              <a:rPr lang="ru-RU" dirty="0" smtClean="0"/>
              <a:t> </a:t>
            </a:r>
          </a:p>
          <a:p>
            <a:r>
              <a:rPr lang="ru-RU" dirty="0" smtClean="0"/>
              <a:t>8. </a:t>
            </a:r>
            <a:r>
              <a:rPr lang="ru-RU" dirty="0" smtClean="0">
                <a:solidFill>
                  <a:srgbClr val="FF0000"/>
                </a:solidFill>
              </a:rPr>
              <a:t>Азбука безопасности</a:t>
            </a:r>
            <a:r>
              <a:rPr lang="ru-RU" b="1" i="1" dirty="0" smtClean="0"/>
              <a:t>  </a:t>
            </a:r>
            <a:r>
              <a:rPr lang="ru-RU" dirty="0" smtClean="0">
                <a:hlinkClick r:id="rId11"/>
              </a:rPr>
              <a:t>http://azbez.com/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20593"/>
      </p:ext>
    </p:extLst>
  </p:cSld>
  <p:clrMapOvr>
    <a:masterClrMapping/>
  </p:clrMapOvr>
  <p:transition spd="slow" advTm="996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620687"/>
            <a:ext cx="6563071" cy="87338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Здесь вы можете оставить свои замечания и пожелания о работе нашей образовательной организации.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11247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9269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Рубрика  «Отзывы  и  предложения»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H:\ВОСТАНОВЛЕНИЕ\JPEG Образ\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5544616" cy="34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057413"/>
      </p:ext>
    </p:extLst>
  </p:cSld>
  <p:clrMapOvr>
    <a:masterClrMapping/>
  </p:clrMapOvr>
  <p:transition spd="slow" advTm="133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1" cy="51705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20688"/>
            <a:ext cx="685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281120"/>
      </p:ext>
    </p:extLst>
  </p:cSld>
  <p:clrMapOvr>
    <a:masterClrMapping/>
  </p:clrMapOvr>
  <p:transition spd="slow" advTm="2649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7344816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«Тематическая страница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сайта ДОО,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отражающая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профилактическую работу организации по предупреждению детского дорожно-транспортного травматизма и воспитанию законопослушных участников дорожного движения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266981"/>
            <a:ext cx="4536505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878148"/>
      </p:ext>
    </p:extLst>
  </p:cSld>
  <p:clrMapOvr>
    <a:masterClrMapping/>
  </p:clrMapOvr>
  <p:transition spd="slow" advTm="14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624736" cy="21462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формирование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ответственного отношения родителей, несовершеннолетних и педагогов, участников дорожного движения, к соблюдению Правил дорожного движения и сокращения дорожно-транспортных происшествий с участием несовершеннолетних.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1\Desktop\фото пдд николаевка\P106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487" y="3315302"/>
            <a:ext cx="4796842" cy="328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169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2843808" y="2564904"/>
            <a:ext cx="4896544" cy="2808312"/>
          </a:xfrm>
        </p:spPr>
        <p:txBody>
          <a:bodyPr>
            <a:normAutofit/>
          </a:bodyPr>
          <a:lstStyle/>
          <a:p>
            <a:pPr algn="l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20688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Азбука дорожной безопасности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1" name="Picture 3" descr="C:\Users\1\Desktop\Фото ПДД)\image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4912767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62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5317330"/>
              </p:ext>
            </p:extLst>
          </p:nvPr>
        </p:nvGraphicFramePr>
        <p:xfrm>
          <a:off x="3851919" y="476672"/>
          <a:ext cx="4680521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1160950"/>
              </p:ext>
            </p:extLst>
          </p:nvPr>
        </p:nvGraphicFramePr>
        <p:xfrm>
          <a:off x="3851920" y="1340768"/>
          <a:ext cx="468052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5980606"/>
              </p:ext>
            </p:extLst>
          </p:nvPr>
        </p:nvGraphicFramePr>
        <p:xfrm>
          <a:off x="3851920" y="2132855"/>
          <a:ext cx="468052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9052557"/>
              </p:ext>
            </p:extLst>
          </p:nvPr>
        </p:nvGraphicFramePr>
        <p:xfrm>
          <a:off x="3851920" y="2780873"/>
          <a:ext cx="468052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8491259"/>
              </p:ext>
            </p:extLst>
          </p:nvPr>
        </p:nvGraphicFramePr>
        <p:xfrm>
          <a:off x="3923928" y="3645024"/>
          <a:ext cx="4608512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6065889"/>
              </p:ext>
            </p:extLst>
          </p:nvPr>
        </p:nvGraphicFramePr>
        <p:xfrm>
          <a:off x="3995936" y="5013176"/>
          <a:ext cx="4608512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57784298"/>
              </p:ext>
            </p:extLst>
          </p:nvPr>
        </p:nvGraphicFramePr>
        <p:xfrm>
          <a:off x="3995936" y="5805264"/>
          <a:ext cx="4608512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34595388"/>
              </p:ext>
            </p:extLst>
          </p:nvPr>
        </p:nvGraphicFramePr>
        <p:xfrm>
          <a:off x="4067944" y="4365104"/>
          <a:ext cx="4608512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  <p:custDataLst>
      <p:tags r:id="rId1"/>
    </p:custDataLst>
  </p:cSld>
  <p:clrMapOvr>
    <a:masterClrMapping/>
  </p:clrMapOvr>
  <p:transition spd="med" advTm="177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10" grpId="0">
        <p:bldAsOne/>
      </p:bldGraphic>
      <p:bldGraphic spid="12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200800" cy="20882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Новостная рубрика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рассказывает о происходящих и      предстоящих мероприятиях по ПДД в нашем детском саду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AppData\Local\Temp\Tmp_winarcView\P105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960440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7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00800" cy="42484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рубрика, хранящая  все нормативные  документы, которые  необходимы  для организации работы  по ПДД  нашего детского сада.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здесь  размещена документация  федерального, областного уровней  и организационные  акты нашего  образовательного учреждения.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397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00800" cy="4536504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effectLst/>
            </a:endParaRP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92697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ДОУ разработан «Паспорт дорожной безопасности», в котором составлен план-график мероприятий по реализации комплекса мер по предупреждению детского дорожно-транспортного травматизма, который включает в себя: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работа с воспитанниками,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-работа с родителями,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-взаимодействие с социумом,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взаимодействие с коллегами.</a:t>
            </a:r>
            <a:endParaRPr lang="ru-RU" sz="24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88032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07" y="3841540"/>
            <a:ext cx="3021210" cy="226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2" y="3622979"/>
            <a:ext cx="3457791" cy="256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1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00800" cy="489654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 о  правилах  дорожного  движения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обучения детей используются разнообразные обучающие и развивающие материалы: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раскраски,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по ПДД,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 мультфильмы и видеоролики,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презентации,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дидактические, сюжетно-ролевые и развивающие игры.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742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8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8|0.8|0.7|0.9|0.7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7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295</Words>
  <Application>Microsoft Office PowerPoint</Application>
  <PresentationFormat>Экран (4:3)</PresentationFormat>
  <Paragraphs>73</Paragraphs>
  <Slides>18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Acrobat Document</vt:lpstr>
      <vt:lpstr>Презентация PowerPoint</vt:lpstr>
      <vt:lpstr>«Тематическая страница сайта ДОО, отражающая профилактическую работу организации по предупреждению детского дорожно-транспортного травматизма и воспитанию законопослушных участников дорожного движения» </vt:lpstr>
      <vt:lpstr> Цель: формирование ответственного отношения родителей, несовершеннолетних и педагогов, участников дорожного движения, к соблюдению Правил дорожного движения и сокращения дорожно-транспортных происшествий с участием несовершеннолетних.</vt:lpstr>
      <vt:lpstr>Презентация PowerPoint</vt:lpstr>
      <vt:lpstr>Презентация PowerPoint</vt:lpstr>
      <vt:lpstr>Новостная рубрика рассказывает о происходящих и      предстоящих мероприятиях по ПДД в нашем детском саду</vt:lpstr>
      <vt:lpstr>Нормативные документы Это рубрика, хранящая  все нормативные  документы, которые  необходимы  для организации работы  по ПДД  нашего детского сада. Также здесь  размещена документация  федерального, областного уровней  и организационные  акты нашего  образовательного учреждения. </vt:lpstr>
      <vt:lpstr>  </vt:lpstr>
      <vt:lpstr>Детям  о  правилах  дорожного  движения Для обучения детей используются разнообразные обучающие и развивающие материалы: раскраски, художественная литература по ПДД, обучающие мультфильмы и видеоролики, презентации, дидактические, сюжетно-ролевые и развивающие игры.   </vt:lpstr>
      <vt:lpstr>Презентация PowerPoint</vt:lpstr>
      <vt:lpstr>Презентация PowerPoint</vt:lpstr>
      <vt:lpstr> Методическая копилка  для педагогов включает в себя подробную и познавательную информацию  для работы с детьми: сценарии  развлечений, праздников и досугов, конспекты НОД, картотеки различных игр по ПДД.  </vt:lpstr>
      <vt:lpstr> </vt:lpstr>
      <vt:lpstr> </vt:lpstr>
      <vt:lpstr> </vt:lpstr>
      <vt:lpstr> </vt:lpstr>
      <vt:lpstr>   Здесь вы можете оставить свои замечания и пожелания о работе нашей образовательной организации.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ADMIN</cp:lastModifiedBy>
  <cp:revision>110</cp:revision>
  <dcterms:created xsi:type="dcterms:W3CDTF">2015-02-24T06:07:36Z</dcterms:created>
  <dcterms:modified xsi:type="dcterms:W3CDTF">2017-03-29T06:39:14Z</dcterms:modified>
</cp:coreProperties>
</file>