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tags/tag8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tags/tag7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</p:sldMasterIdLst>
  <p:notesMasterIdLst>
    <p:notesMasterId r:id="rId15"/>
  </p:notesMasterIdLst>
  <p:sldIdLst>
    <p:sldId id="258" r:id="rId2"/>
    <p:sldId id="259" r:id="rId3"/>
    <p:sldId id="260" r:id="rId4"/>
    <p:sldId id="261" r:id="rId5"/>
    <p:sldId id="262" r:id="rId6"/>
    <p:sldId id="267" r:id="rId7"/>
    <p:sldId id="268" r:id="rId8"/>
    <p:sldId id="269" r:id="rId9"/>
    <p:sldId id="270" r:id="rId10"/>
    <p:sldId id="272" r:id="rId11"/>
    <p:sldId id="271" r:id="rId12"/>
    <p:sldId id="265" r:id="rId13"/>
    <p:sldId id="274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Rg st="1" end="13"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71" autoAdjust="0"/>
  </p:normalViewPr>
  <p:slideViewPr>
    <p:cSldViewPr>
      <p:cViewPr varScale="1">
        <p:scale>
          <a:sx n="41" d="100"/>
          <a:sy n="41" d="100"/>
        </p:scale>
        <p:origin x="-132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534"/>
    </p:cViewPr>
  </p:sorterViewPr>
  <p:notesViewPr>
    <p:cSldViewPr>
      <p:cViewPr varScale="1">
        <p:scale>
          <a:sx n="56" d="100"/>
          <a:sy n="56" d="100"/>
        </p:scale>
        <p:origin x="-2838" y="-84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CF9BA9-43B1-4200-B30F-67AC4DC45402}" type="datetimeFigureOut">
              <a:rPr lang="ru-RU" smtClean="0"/>
              <a:pPr/>
              <a:t>26.03.2017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781788-287C-40F3-B83E-C148257BC3C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810943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781788-287C-40F3-B83E-C148257BC3C5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189725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BAF4B-D099-4588-A424-4CF5DF7771D9}" type="datetimeFigureOut">
              <a:rPr lang="ru-RU" smtClean="0"/>
              <a:pPr/>
              <a:t>26.03.2017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9D9F2-763D-468A-B1A6-F8A5A0D688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BAF4B-D099-4588-A424-4CF5DF7771D9}" type="datetimeFigureOut">
              <a:rPr lang="ru-RU" smtClean="0"/>
              <a:pPr/>
              <a:t>26.03.2017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9D9F2-763D-468A-B1A6-F8A5A0D688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BAF4B-D099-4588-A424-4CF5DF7771D9}" type="datetimeFigureOut">
              <a:rPr lang="ru-RU" smtClean="0"/>
              <a:pPr/>
              <a:t>26.03.2017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9D9F2-763D-468A-B1A6-F8A5A0D688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BAF4B-D099-4588-A424-4CF5DF7771D9}" type="datetimeFigureOut">
              <a:rPr lang="ru-RU" smtClean="0"/>
              <a:pPr/>
              <a:t>26.03.2017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9D9F2-763D-468A-B1A6-F8A5A0D688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BAF4B-D099-4588-A424-4CF5DF7771D9}" type="datetimeFigureOut">
              <a:rPr lang="ru-RU" smtClean="0"/>
              <a:pPr/>
              <a:t>26.03.2017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9D9F2-763D-468A-B1A6-F8A5A0D688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BAF4B-D099-4588-A424-4CF5DF7771D9}" type="datetimeFigureOut">
              <a:rPr lang="ru-RU" smtClean="0"/>
              <a:pPr/>
              <a:t>26.03.2017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9D9F2-763D-468A-B1A6-F8A5A0D6889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BAF4B-D099-4588-A424-4CF5DF7771D9}" type="datetimeFigureOut">
              <a:rPr lang="ru-RU" smtClean="0"/>
              <a:pPr/>
              <a:t>26.03.2017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9D9F2-763D-468A-B1A6-F8A5A0D688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BAF4B-D099-4588-A424-4CF5DF7771D9}" type="datetimeFigureOut">
              <a:rPr lang="ru-RU" smtClean="0"/>
              <a:pPr/>
              <a:t>26.03.2017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9D9F2-763D-468A-B1A6-F8A5A0D688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BAF4B-D099-4588-A424-4CF5DF7771D9}" type="datetimeFigureOut">
              <a:rPr lang="ru-RU" smtClean="0"/>
              <a:pPr/>
              <a:t>26.03.2017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9D9F2-763D-468A-B1A6-F8A5A0D688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BAF4B-D099-4588-A424-4CF5DF7771D9}" type="datetimeFigureOut">
              <a:rPr lang="ru-RU" smtClean="0"/>
              <a:pPr/>
              <a:t>26.03.2017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0E9D9F2-763D-468A-B1A6-F8A5A0D688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BAF4B-D099-4588-A424-4CF5DF7771D9}" type="datetimeFigureOut">
              <a:rPr lang="ru-RU" smtClean="0"/>
              <a:pPr/>
              <a:t>26.03.2017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9D9F2-763D-468A-B1A6-F8A5A0D688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234BAF4B-D099-4588-A424-4CF5DF7771D9}" type="datetimeFigureOut">
              <a:rPr lang="ru-RU" smtClean="0"/>
              <a:pPr/>
              <a:t>26.03.2017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30E9D9F2-763D-468A-B1A6-F8A5A0D6889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10.xml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11.xml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2.xml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4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6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7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8.xm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9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91264" cy="1262196"/>
          </a:xfrm>
        </p:spPr>
        <p:txBody>
          <a:bodyPr>
            <a:normAutofit/>
          </a:bodyPr>
          <a:lstStyle/>
          <a:p>
            <a:r>
              <a:rPr lang="ru-RU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 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	№ </a:t>
            </a:r>
            <a:r>
              <a:rPr lang="ru-RU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18 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Алёнушка</a:t>
            </a:r>
            <a:r>
              <a:rPr lang="ru-RU" sz="16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       </a:t>
            </a:r>
            <a:r>
              <a:rPr lang="ru-RU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0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х.НИКОЛАЕВСКИЙ</a:t>
            </a:r>
            <a:r>
              <a:rPr lang="ru-RU" sz="2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2-й.</a:t>
            </a:r>
            <a:endParaRPr lang="ru-RU" b="1" i="1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457200" y="1406964"/>
            <a:ext cx="7571184" cy="698500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                            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Конкурс 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ПДД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«Безопасная дорога  в детский  сад»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43808" y="2348880"/>
            <a:ext cx="5712817" cy="410445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7458076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 advTm="20793">
        <p:checker dir="vert"/>
      </p:transition>
    </mc:Choice>
    <mc:Fallback>
      <p:transition spd="slow" advTm="20793">
        <p:checke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Целевые прогулки и встречи </a:t>
            </a:r>
            <a:b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с сотрудниками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гибдд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Прогулка: переходим правильно – соблюдаем правила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700016" y="980728"/>
            <a:ext cx="3200400" cy="665192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Встреча с инспектором </a:t>
            </a:r>
            <a:r>
              <a:rPr lang="ru-RU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гибдд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00" name="Picture 4" descr="C:\Users\1\Desktop\фото по пдд октябрь\P106032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772816"/>
            <a:ext cx="4248472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1\Desktop\фото по пдд октябрь\P1060331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00588" y="1772816"/>
            <a:ext cx="4047876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8025099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21132"/>
    </mc:Choice>
    <mc:Fallback>
      <p:transition spd="slow" advTm="2113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5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Работа с родителями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2960" y="908720"/>
            <a:ext cx="3200400" cy="720080"/>
          </a:xfrm>
        </p:spPr>
        <p:txBody>
          <a:bodyPr>
            <a:normAutofit fontScale="25000" lnSpcReduction="20000"/>
          </a:bodyPr>
          <a:lstStyle/>
          <a:p>
            <a:r>
              <a:rPr lang="ru-RU" sz="6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Уголок по </a:t>
            </a:r>
            <a:r>
              <a:rPr lang="ru-RU" sz="6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пдд</a:t>
            </a:r>
            <a:endParaRPr lang="ru-RU" sz="64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6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для родителей</a:t>
            </a:r>
            <a:r>
              <a:rPr lang="ru-RU" sz="6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6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700016" y="836712"/>
            <a:ext cx="3200400" cy="809208"/>
          </a:xfrm>
        </p:spPr>
        <p:txBody>
          <a:bodyPr>
            <a:noAutofit/>
          </a:bodyPr>
          <a:lstStyle/>
          <a:p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Спортивное развлечение «</a:t>
            </a:r>
            <a:r>
              <a:rPr lang="ru-RU" sz="16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пдд</a:t>
            </a: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1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Объект 3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5536" y="1700808"/>
            <a:ext cx="3960440" cy="3384376"/>
          </a:xfrm>
        </p:spPr>
      </p:pic>
      <p:pic>
        <p:nvPicPr>
          <p:cNvPr id="3074" name="Picture 2" descr="C:\Users\1\AppData\Local\Temp\Tmp_winarcView\P105070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86248" y="1643050"/>
            <a:ext cx="4464496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15982757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 advTm="23244">
        <p:checker/>
      </p:transition>
    </mc:Choice>
    <mc:Fallback>
      <p:transition spd="slow" advTm="23244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5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1520" y="1484784"/>
            <a:ext cx="3960440" cy="3312368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27984" y="1484784"/>
            <a:ext cx="4320480" cy="3384376"/>
          </a:xfr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83568" y="476672"/>
            <a:ext cx="7520940" cy="548640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Отряд  Юные помощники инспекторов дорожного движения в детском сад</a:t>
            </a:r>
            <a:r>
              <a:rPr lang="ru-RU" dirty="0" smtClean="0">
                <a:solidFill>
                  <a:srgbClr val="FF0000"/>
                </a:solidFill>
              </a:rPr>
              <a:t>у</a:t>
            </a:r>
            <a:endParaRPr lang="ru-RU" dirty="0">
              <a:solidFill>
                <a:srgbClr val="FF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3007500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 advTm="23350">
        <p:checker/>
      </p:transition>
    </mc:Choice>
    <mc:Fallback>
      <p:transition spd="slow" advTm="23350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2775208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Дорога – это целая жизнь.</a:t>
            </a:r>
            <a:b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Как удивительно похожи жизненные и дорожные ситуации  и готовить к ним себя и своих детей  нужно с детства.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H:\ВОСТАНОВЛЕНИЕ\JPEG Образ\78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7000" y="2996952"/>
            <a:ext cx="8117408" cy="374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9897411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 advTm="19358">
        <p:checker/>
      </p:transition>
    </mc:Choice>
    <mc:Fallback>
      <p:transition spd="slow" advTm="19358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260648"/>
            <a:ext cx="8002136" cy="1584176"/>
          </a:xfrm>
        </p:spPr>
        <p:txBody>
          <a:bodyPr>
            <a:no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Цели:  Пропаганда безопасности дорожного движения, профилактика детского дорожно-транспортного травматизма, повышение культуры поведения родителей и детей на дороге</a:t>
            </a:r>
            <a:r>
              <a:rPr lang="ru-RU" sz="2400" i="1" dirty="0" smtClean="0">
                <a:solidFill>
                  <a:srgbClr val="FF0000"/>
                </a:solidFill>
              </a:rPr>
              <a:t>.</a:t>
            </a:r>
            <a:endParaRPr lang="ru-RU" sz="2400" i="1" dirty="0">
              <a:solidFill>
                <a:srgbClr val="FF0000"/>
              </a:solidFill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19672" y="2132856"/>
            <a:ext cx="6408712" cy="432048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22941958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 advTm="21630">
        <p:checker/>
      </p:transition>
    </mc:Choice>
    <mc:Fallback>
      <p:transition spd="slow" advTm="21630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051720" y="612844"/>
            <a:ext cx="6768752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ЗАДАЧИ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ПЕРЕДАЧА ДЕТЯМ ЗНАНИЙ О ПРАВИЛАХ БДД   В КАЧЕСТВЕ ПЕШЕХОДА И ПАССАЖИРА  ТРАНСТОРТНЫХ СРЕДСТВ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lvl="0" indent="-342900">
              <a:buFont typeface="+mj-lt"/>
              <a:buAutoNum type="arabicPeriod"/>
            </a:pP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РАСШИРЕНИЕ ПРЕДСТАВЛЕНИЯ ДЕТЕЙ О РАБОТЕ ГИБДД.</a:t>
            </a:r>
          </a:p>
          <a:p>
            <a:pPr marL="342900" lvl="0" indent="-342900">
              <a:buFont typeface="+mj-lt"/>
              <a:buAutoNum type="arabicPeriod"/>
            </a:pPr>
            <a:endParaRPr lang="ru-RU" sz="2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ФОРМИРОВАНИЕ  КУЛЬТУРЫ БЕЗОПАСНОГО ПОВЕДЕНИЯ НА ДОРОГАХ.</a:t>
            </a:r>
          </a:p>
          <a:p>
            <a:pPr marL="342900" lvl="0" indent="-342900">
              <a:buFont typeface="+mj-lt"/>
              <a:buAutoNum type="arabicPeriod"/>
            </a:pPr>
            <a:endParaRPr lang="ru-RU" sz="2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ПОВЫШЕНИЕ КОМПЕТЕНТНОСТИ РОДИТЕЛЕЙ ПОСРЕДСТВОМ ПАРТНЕРСКИХ ВЗАИМООТНОШЕНИЙ.</a:t>
            </a:r>
          </a:p>
          <a:p>
            <a:pPr marL="342900" lvl="0" indent="-342900">
              <a:buFont typeface="+mj-lt"/>
              <a:buAutoNum type="arabicPeriod"/>
            </a:pPr>
            <a:endParaRPr lang="ru-RU" sz="2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ИСПОЛЬЗОВАНИЕ  СОВРЕМЕННЫХ ОБРАЗОВАТЕЛЬНЫХ ТЕХНОЛОГИЙ В  ПЕДАГОГИЧЕСКОЙ ПРАКТИКЕ.</a:t>
            </a:r>
          </a:p>
          <a:p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  <p:pic>
        <p:nvPicPr>
          <p:cNvPr id="2050" name="Picture 2" descr="H:\ВОСТАНОВЛЕНИЕ\JPEG цифровой камеры\78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836712"/>
            <a:ext cx="1907704" cy="426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21208785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 advTm="21337">
        <p:checker/>
      </p:transition>
    </mc:Choice>
    <mc:Fallback>
      <p:transition spd="slow" advTm="21337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Уголки безопасности движения </a:t>
            </a:r>
            <a:b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	 в   детском саду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ru-RU" sz="18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СРЕДНЯЯ ГРУППА «ПЧЁЛКИ»</a:t>
            </a:r>
            <a:endParaRPr lang="ru-RU" sz="1800" b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3568" y="1700808"/>
            <a:ext cx="3600400" cy="3312368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>
            <a:noAutofit/>
          </a:bodyPr>
          <a:lstStyle/>
          <a:p>
            <a:r>
              <a:rPr lang="ru-RU" sz="18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СТАРШАЯ ГРУППА «НЕПОСЕДЫ»</a:t>
            </a:r>
            <a:endParaRPr lang="ru-RU" sz="1800" b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Объект 4"/>
          <p:cNvPicPr>
            <a:picLocks noGrp="1" noChangeAspect="1"/>
          </p:cNvPicPr>
          <p:nvPr>
            <p:ph sz="quarter" idx="4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39772" y="1701800"/>
            <a:ext cx="3548652" cy="3239368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18250945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 advTm="21315">
        <p:checker/>
      </p:transition>
    </mc:Choice>
    <mc:Fallback>
      <p:transition spd="slow" advTm="21315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5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УГОЛОК БЕЗОПАСНОСТИ МЛАДШЕЙ ГРУППЫ   		       «СОЛНЫШКО»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43608" y="1100138"/>
            <a:ext cx="7272808" cy="5425206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18640354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 advTm="15985">
        <p:checker/>
      </p:transition>
    </mc:Choice>
    <mc:Fallback>
      <p:transition spd="slow" advTm="15985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7584" y="404664"/>
            <a:ext cx="7520940" cy="548640"/>
          </a:xfrm>
        </p:spPr>
        <p:txBody>
          <a:bodyPr/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РАЗВИВАЮЩИЙ И ОБУЧАЮЩИЙ 				МАТЕРИАЛ ПО ПДД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504" y="1268760"/>
            <a:ext cx="4104455" cy="3672408"/>
          </a:xfrm>
        </p:spPr>
      </p:pic>
      <p:pic>
        <p:nvPicPr>
          <p:cNvPr id="6" name="Объект 3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72000" y="1268760"/>
            <a:ext cx="4263900" cy="3672408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19817761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 advTm="21260">
        <p:checker/>
      </p:transition>
    </mc:Choice>
    <mc:Fallback>
      <p:transition spd="slow" advTm="21260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   Использование  </a:t>
            </a:r>
            <a:r>
              <a:rPr lang="ru-RU" b="1" dirty="0">
                <a:solidFill>
                  <a:srgbClr val="FF0000"/>
                </a:solidFill>
              </a:rPr>
              <a:t>развивающих игр </a:t>
            </a:r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smtClean="0">
                <a:solidFill>
                  <a:srgbClr val="FF0000"/>
                </a:solidFill>
              </a:rPr>
              <a:t>                   и </a:t>
            </a:r>
            <a:r>
              <a:rPr lang="ru-RU" b="1" dirty="0">
                <a:solidFill>
                  <a:srgbClr val="FF0000"/>
                </a:solidFill>
              </a:rPr>
              <a:t>макетов </a:t>
            </a:r>
            <a:r>
              <a:rPr lang="ru-RU" b="1" dirty="0" smtClean="0">
                <a:solidFill>
                  <a:srgbClr val="FF0000"/>
                </a:solidFill>
              </a:rPr>
              <a:t>  В НОД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5786" y="1071546"/>
            <a:ext cx="3842708" cy="620078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Макет «безопасная дорога в детский сад»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932040" y="1097280"/>
            <a:ext cx="3545160" cy="54864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</a:rPr>
              <a:t>Развивающее лото «дорожные знаки»</a:t>
            </a:r>
            <a:endParaRPr lang="ru-RU" b="1" dirty="0">
              <a:solidFill>
                <a:srgbClr val="0070C0"/>
              </a:solidFill>
              <a:latin typeface="Times New Roman" pitchFamily="18" charset="0"/>
            </a:endParaRPr>
          </a:p>
        </p:txBody>
      </p:sp>
      <p:pic>
        <p:nvPicPr>
          <p:cNvPr id="7" name="Объект 4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0420" y="2215124"/>
            <a:ext cx="3744415" cy="3311376"/>
          </a:xfrm>
        </p:spPr>
      </p:pic>
      <p:pic>
        <p:nvPicPr>
          <p:cNvPr id="8" name="Объект 5"/>
          <p:cNvPicPr>
            <a:picLocks noGrp="1" noChangeAspect="1"/>
          </p:cNvPicPr>
          <p:nvPr>
            <p:ph sz="quarter" idx="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14876" y="2143116"/>
            <a:ext cx="3888432" cy="3311376"/>
          </a:xfrm>
        </p:spPr>
      </p:pic>
      <p:pic>
        <p:nvPicPr>
          <p:cNvPr id="9" name="Объект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2612" y="2157366"/>
            <a:ext cx="3744415" cy="3311376"/>
          </a:xfrm>
          <a:prstGeom prst="rect">
            <a:avLst/>
          </a:prstGeom>
        </p:spPr>
      </p:pic>
      <p:pic>
        <p:nvPicPr>
          <p:cNvPr id="10" name="Объект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1472" y="2143116"/>
            <a:ext cx="3744415" cy="3311376"/>
          </a:xfrm>
          <a:prstGeom prst="rect">
            <a:avLst/>
          </a:prstGeom>
        </p:spPr>
      </p:pic>
      <p:pic>
        <p:nvPicPr>
          <p:cNvPr id="11" name="Объект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43438" y="2042647"/>
            <a:ext cx="4174184" cy="355472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22051710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 advTm="20633">
        <p:checker/>
      </p:transition>
    </mc:Choice>
    <mc:Fallback>
      <p:transition spd="slow" advTm="20633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5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332656"/>
            <a:ext cx="7520940" cy="686976"/>
          </a:xfrm>
        </p:spPr>
        <p:txBody>
          <a:bodyPr/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Сюжетно-ролевые игры </a:t>
            </a:r>
            <a:b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по 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пдд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Воробушки и зайчики на лесной полянке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r>
              <a:rPr lang="ru-RU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Мишка на посту</a:t>
            </a:r>
            <a:endParaRPr lang="ru-RU" sz="1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C:\Users\1\Desktop\фото по пдд\DSC04018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674066"/>
            <a:ext cx="3759844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Объект 1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8" name="Picture 4" descr="C:\Users\1\AppData\Local\Temp\Tmp_winarcView\P105086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643106" y="7072338"/>
            <a:ext cx="4104456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C:\Users\1\AppData\Local\Temp\Tmp_winarcView\P105086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5720" y="1714488"/>
            <a:ext cx="4104456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C:\Users\1\AppData\Local\Temp\Tmp_winarcView\P105086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857420" y="7072338"/>
            <a:ext cx="4104456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33553386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 advTm="20961">
        <p:checker/>
      </p:transition>
    </mc:Choice>
    <mc:Fallback>
      <p:transition spd="slow" advTm="20961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5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404664"/>
            <a:ext cx="7520940" cy="548640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Спортивные  и музыкальные   			развлечения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ru-RU" sz="11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Музыкальное развлечение «светофор – мой друг»</a:t>
            </a:r>
            <a:endParaRPr lang="ru-RU" sz="11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>
            <a:noAutofit/>
          </a:bodyPr>
          <a:lstStyle/>
          <a:p>
            <a:r>
              <a:rPr lang="ru-RU" sz="1100" b="1" dirty="0" smtClean="0">
                <a:solidFill>
                  <a:srgbClr val="0070C0"/>
                </a:solidFill>
              </a:rPr>
              <a:t>Спортивное развлечение «баба-яга в стране дорожных знаков»</a:t>
            </a:r>
            <a:endParaRPr lang="ru-RU" sz="1100" b="1" dirty="0">
              <a:solidFill>
                <a:srgbClr val="0070C0"/>
              </a:solidFill>
            </a:endParaRPr>
          </a:p>
        </p:txBody>
      </p:sp>
      <p:pic>
        <p:nvPicPr>
          <p:cNvPr id="8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1560" y="1772816"/>
            <a:ext cx="3672408" cy="3096344"/>
          </a:xfrm>
          <a:prstGeom prst="rect">
            <a:avLst/>
          </a:prstGeom>
        </p:spPr>
      </p:pic>
      <p:pic>
        <p:nvPicPr>
          <p:cNvPr id="9" name="Объект 6"/>
          <p:cNvPicPr>
            <a:picLocks noGrp="1" noChangeAspect="1"/>
          </p:cNvPicPr>
          <p:nvPr>
            <p:ph sz="quarter" idx="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72000" y="1700808"/>
            <a:ext cx="3744416" cy="3108325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42580130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 advTm="21070">
        <p:checker/>
      </p:transition>
    </mc:Choice>
    <mc:Fallback>
      <p:transition spd="slow" advTm="21070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5" grpId="0" build="p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6|4.6|3.6|3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|1.8|2.9|1.5|1.8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9|1.6|1.6|1.2|1.6|2.4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8|5|6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5|6.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1|4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2|1.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8|2.3|2.8|3.1|2.8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7|2.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6|1.7|2.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9|1.8|1.9|1.7|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2|3.3|2.7|2.1|2.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2|2.7|1.5|1.2|1.7"/>
</p:tagLst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Углы">
  <a:themeElements>
    <a:clrScheme name="Углы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Углы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Углы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357</TotalTime>
  <Words>204</Words>
  <Application>Microsoft Office PowerPoint</Application>
  <PresentationFormat>Экран (4:3)</PresentationFormat>
  <Paragraphs>40</Paragraphs>
  <Slides>13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Углы</vt:lpstr>
      <vt:lpstr>Муниципальное бюджетное дошкольное образовательное учреждение   № 18  «Алёнушка»          х.НИКОЛАЕВСКИЙ 2-й.</vt:lpstr>
      <vt:lpstr>Цели:  Пропаганда безопасности дорожного движения, профилактика детского дорожно-транспортного травматизма, повышение культуры поведения родителей и детей на дороге.</vt:lpstr>
      <vt:lpstr>Слайд 3</vt:lpstr>
      <vt:lpstr>Уголки безопасности движения     в   детском саду</vt:lpstr>
      <vt:lpstr>УГОЛОК БЕЗОПАСНОСТИ МЛАДШЕЙ ГРУППЫ            «СОЛНЫШКО»</vt:lpstr>
      <vt:lpstr>РАЗВИВАЮЩИЙ И ОБУЧАЮЩИЙ     МАТЕРИАЛ ПО ПДД</vt:lpstr>
      <vt:lpstr>   Использование  развивающих игр                      и макетов   В НОД</vt:lpstr>
      <vt:lpstr>     Сюжетно-ролевые игры                           по пдд</vt:lpstr>
      <vt:lpstr>Спортивные  и музыкальные      развлечения</vt:lpstr>
      <vt:lpstr>            Целевые прогулки и встречи                      с сотрудниками гибдд</vt:lpstr>
      <vt:lpstr>Работа с родителями</vt:lpstr>
      <vt:lpstr>Отряд  Юные помощники инспекторов дорожного движения в детском саду</vt:lpstr>
      <vt:lpstr>Дорога – это целая жизнь. Как удивительно похожи жизненные и дорожные ситуации  и готовить к ним себя и своих детей  нужно с детства.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дошкольное образовательное учреждение № 18 «алёнушка»</dc:title>
  <dc:creator>1</dc:creator>
  <cp:lastModifiedBy>1</cp:lastModifiedBy>
  <cp:revision>41</cp:revision>
  <dcterms:created xsi:type="dcterms:W3CDTF">2014-10-16T16:57:59Z</dcterms:created>
  <dcterms:modified xsi:type="dcterms:W3CDTF">2017-03-26T12:22:59Z</dcterms:modified>
</cp:coreProperties>
</file>